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96" r:id="rId3"/>
    <p:sldId id="273" r:id="rId4"/>
    <p:sldId id="299" r:id="rId5"/>
    <p:sldId id="263" r:id="rId6"/>
    <p:sldId id="278" r:id="rId7"/>
    <p:sldId id="264" r:id="rId8"/>
    <p:sldId id="292" r:id="rId9"/>
    <p:sldId id="294" r:id="rId10"/>
    <p:sldId id="279" r:id="rId11"/>
    <p:sldId id="276" r:id="rId12"/>
    <p:sldId id="274" r:id="rId13"/>
    <p:sldId id="314" r:id="rId14"/>
    <p:sldId id="301" r:id="rId15"/>
    <p:sldId id="313" r:id="rId16"/>
    <p:sldId id="300" r:id="rId17"/>
    <p:sldId id="302" r:id="rId18"/>
    <p:sldId id="312" r:id="rId19"/>
    <p:sldId id="303" r:id="rId20"/>
    <p:sldId id="304" r:id="rId21"/>
    <p:sldId id="305" r:id="rId22"/>
    <p:sldId id="307" r:id="rId23"/>
    <p:sldId id="308" r:id="rId24"/>
    <p:sldId id="316" r:id="rId25"/>
    <p:sldId id="309" r:id="rId26"/>
    <p:sldId id="310" r:id="rId27"/>
    <p:sldId id="31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orbert holtkamp" initials="n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3" autoAdjust="0"/>
    <p:restoredTop sz="94617" autoAdjust="0"/>
  </p:normalViewPr>
  <p:slideViewPr>
    <p:cSldViewPr>
      <p:cViewPr>
        <p:scale>
          <a:sx n="60" d="100"/>
          <a:sy n="60" d="100"/>
        </p:scale>
        <p:origin x="-102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3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2D4F6-FB12-4C53-908F-EB2BDDAA8903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12F5-1F32-44A0-A5D2-625E95AB3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8237AF-E55B-7E47-8A31-A0DD0123AA5C}" type="slidenum">
              <a:rPr lang="en-US" altLang="ja-JP">
                <a:latin typeface="Arial" pitchFamily="30" charset="0"/>
                <a:ea typeface="ＭＳ Ｐゴシック" pitchFamily="30" charset="-128"/>
                <a:cs typeface="ＭＳ Ｐゴシック" pitchFamily="30" charset="-128"/>
              </a:rPr>
              <a:pPr/>
              <a:t>14</a:t>
            </a:fld>
            <a:endParaRPr lang="en-US" altLang="ja-JP">
              <a:latin typeface="Arial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D66BE-9DE7-CA4C-8A9D-E0B8612CFD6F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D66BE-9DE7-CA4C-8A9D-E0B8612CFD6F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D66BE-9DE7-CA4C-8A9D-E0B8612CFD6F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D66BE-9DE7-CA4C-8A9D-E0B8612CFD6F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409E-C9B4-422D-B41F-D667185E843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1EC7-F6D4-44CB-9CDA-19CF885CC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409E-C9B4-422D-B41F-D667185E843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1EC7-F6D4-44CB-9CDA-19CF885CC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409E-C9B4-422D-B41F-D667185E843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1EC7-F6D4-44CB-9CDA-19CF885CC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Introduction to ARD - SAREC Meeting 1/10/2011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52E3AFAB-5D01-4F88-A190-520402BCFD2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Introduction to ARD - SAREC Meeting 1/10/2011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52E3AFAB-5D01-4F88-A190-520402BCFD2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Introduction to ARD - SAREC Meeting 1/10/2011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219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219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Introduction to ARD - SAREC Meeting 1/10/2011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52E3AFAB-5D01-4F88-A190-520402BCFD2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Introduction to ARD - SAREC Meeting 1/10/2011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Introduction to ARD - SAREC Meeting 1/10/2011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52E3AFAB-5D01-4F88-A190-520402BCFD2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Introduction to ARD - SAREC Meeting 1/10/2011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Introduction to ARD - SAREC Meeting 1/10/2011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409E-C9B4-422D-B41F-D667185E843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1EC7-F6D4-44CB-9CDA-19CF885CC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Introduction to ARD - SAREC Meeting 1/10/2011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Introduction to ARD - SAREC Meeting 1/10/2011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9575" y="152400"/>
            <a:ext cx="2155825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152400"/>
            <a:ext cx="6315075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Introduction to ARD - SAREC Meeting 1/10/2011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2100" y="1219200"/>
            <a:ext cx="42291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3600" y="1219200"/>
            <a:ext cx="42291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292100" y="3557588"/>
            <a:ext cx="8610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836863" y="6153150"/>
            <a:ext cx="43259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Introduction to ARD - SAREC Meeting 1/10/2011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409E-C9B4-422D-B41F-D667185E843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1EC7-F6D4-44CB-9CDA-19CF885CC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409E-C9B4-422D-B41F-D667185E843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1EC7-F6D4-44CB-9CDA-19CF885CC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409E-C9B4-422D-B41F-D667185E843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1EC7-F6D4-44CB-9CDA-19CF885CC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409E-C9B4-422D-B41F-D667185E843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1EC7-F6D4-44CB-9CDA-19CF885CC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409E-C9B4-422D-B41F-D667185E843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1EC7-F6D4-44CB-9CDA-19CF885CC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409E-C9B4-422D-B41F-D667185E843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1EC7-F6D4-44CB-9CDA-19CF885CC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409E-C9B4-422D-B41F-D667185E843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1EC7-F6D4-44CB-9CDA-19CF885CC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C409E-C9B4-422D-B41F-D667185E843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C1EC7-F6D4-44CB-9CDA-19CF885CC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9663" y="6153150"/>
            <a:ext cx="50117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Introduction to ARD - SAREC Meeting 1/10/2011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52E3AFAB-5D01-4F88-A190-520402BCFD2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395" name="Line 3"/>
          <p:cNvSpPr>
            <a:spLocks noChangeShapeType="1"/>
          </p:cNvSpPr>
          <p:nvPr/>
        </p:nvSpPr>
        <p:spPr bwMode="auto">
          <a:xfrm>
            <a:off x="0" y="990600"/>
            <a:ext cx="8574088" cy="0"/>
          </a:xfrm>
          <a:prstGeom prst="line">
            <a:avLst/>
          </a:prstGeom>
          <a:noFill/>
          <a:ln w="38100">
            <a:solidFill>
              <a:srgbClr val="B4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4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40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219200"/>
            <a:ext cx="861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614406" name="Picture 6" descr="SLAC_Logo_hir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6096000"/>
            <a:ext cx="152717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r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05800" y="6019800"/>
            <a:ext cx="712788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6600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ing8.or.jp/en/about_us/whats_sp8/spring-8_II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76400"/>
            <a:ext cx="91440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Ultimate Storage Rings </a:t>
            </a:r>
          </a:p>
          <a:p>
            <a:pPr algn="ctr"/>
            <a:r>
              <a:rPr lang="en-US" sz="3200" b="1" dirty="0" smtClean="0"/>
              <a:t>PEP-X and SPring-8 II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R. Hettel for the PEP-X design team</a:t>
            </a:r>
          </a:p>
          <a:p>
            <a:pPr algn="ctr"/>
            <a:r>
              <a:rPr lang="en-US" dirty="0" smtClean="0"/>
              <a:t>and T. Watanabe et al., SPring-8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FLS 2012</a:t>
            </a:r>
          </a:p>
          <a:p>
            <a:pPr algn="ctr"/>
            <a:r>
              <a:rPr lang="en-US" dirty="0" smtClean="0"/>
              <a:t>JNAL</a:t>
            </a:r>
          </a:p>
          <a:p>
            <a:pPr algn="ctr"/>
            <a:r>
              <a:rPr lang="en-US" dirty="0" smtClean="0"/>
              <a:t>March 7, 2012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4953000"/>
            <a:ext cx="8458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28600">
              <a:spcAft>
                <a:spcPct val="50000"/>
              </a:spcAft>
              <a:tabLst>
                <a:tab pos="228600" algn="l"/>
                <a:tab pos="685800" algn="l"/>
              </a:tabLst>
            </a:pPr>
            <a:r>
              <a:rPr lang="en-US" dirty="0" smtClean="0"/>
              <a:t>Preliminary studies </a:t>
            </a:r>
            <a:r>
              <a:rPr lang="en-US" dirty="0"/>
              <a:t>show that radiation from 50-100 m </a:t>
            </a:r>
            <a:r>
              <a:rPr lang="en-US" dirty="0" err="1"/>
              <a:t>undulator</a:t>
            </a:r>
            <a:r>
              <a:rPr lang="en-US" dirty="0"/>
              <a:t> whose first harmonic is tuned to &lt; </a:t>
            </a:r>
            <a:r>
              <a:rPr lang="en-US" dirty="0" smtClean="0"/>
              <a:t>~380 </a:t>
            </a:r>
            <a:r>
              <a:rPr lang="en-US" dirty="0" err="1"/>
              <a:t>eV</a:t>
            </a:r>
            <a:r>
              <a:rPr lang="en-US" dirty="0"/>
              <a:t> </a:t>
            </a:r>
            <a:r>
              <a:rPr lang="en-US" dirty="0" smtClean="0"/>
              <a:t>(&gt; 3.3 nm) would </a:t>
            </a:r>
            <a:r>
              <a:rPr lang="en-US" dirty="0"/>
              <a:t>be enhanced by one to two orders of magnitude by the SASE FEL process acting with the stored beam. 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066800"/>
            <a:ext cx="9144000" cy="3810000"/>
            <a:chOff x="0" y="605"/>
            <a:chExt cx="5760" cy="24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70"/>
              <a:ext cx="2880" cy="2270"/>
            </a:xfrm>
            <a:prstGeom prst="rect">
              <a:avLst/>
            </a:prstGeom>
            <a:noFill/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7" y="605"/>
              <a:ext cx="2973" cy="240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371" y="1456"/>
              <a:ext cx="5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541463"/>
              <a:r>
                <a:rPr lang="en-US" b="1">
                  <a:solidFill>
                    <a:srgbClr val="0000FF"/>
                  </a:solidFill>
                </a:rPr>
                <a:t>30 nm</a:t>
              </a:r>
            </a:p>
            <a:p>
              <a:pPr defTabSz="1541463"/>
              <a:r>
                <a:rPr lang="en-US" b="1">
                  <a:solidFill>
                    <a:srgbClr val="0000FF"/>
                  </a:solidFill>
                </a:rPr>
                <a:t> 42 eV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90" y="1456"/>
              <a:ext cx="64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541463"/>
              <a:r>
                <a:rPr lang="en-US" b="1">
                  <a:solidFill>
                    <a:srgbClr val="0000FF"/>
                  </a:solidFill>
                </a:rPr>
                <a:t>3.3 nm</a:t>
              </a:r>
            </a:p>
            <a:p>
              <a:pPr defTabSz="1541463"/>
              <a:r>
                <a:rPr lang="en-US" b="1">
                  <a:solidFill>
                    <a:srgbClr val="0000FF"/>
                  </a:solidFill>
                </a:rPr>
                <a:t>379 eV</a:t>
              </a:r>
            </a:p>
          </p:txBody>
        </p:sp>
      </p:grp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-229172" y="152069"/>
            <a:ext cx="9217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541463">
              <a:spcBef>
                <a:spcPct val="50000"/>
              </a:spcBef>
              <a:tabLst>
                <a:tab pos="457200" algn="l"/>
              </a:tabLst>
            </a:pPr>
            <a:r>
              <a:rPr lang="en-US" sz="2400" b="1" dirty="0" smtClean="0"/>
              <a:t>	Soft </a:t>
            </a:r>
            <a:r>
              <a:rPr lang="en-US" sz="2400" b="1" dirty="0"/>
              <a:t>X-ray Partial Lasing </a:t>
            </a:r>
            <a:r>
              <a:rPr lang="en-US" sz="2400" b="1" dirty="0" smtClean="0"/>
              <a:t>with Stored Beam in PEP-X</a:t>
            </a:r>
            <a:endParaRPr lang="en-US" sz="2400" b="1" dirty="0"/>
          </a:p>
          <a:p>
            <a:pPr algn="ctr" defTabSz="1541463">
              <a:spcBef>
                <a:spcPct val="25000"/>
              </a:spcBef>
            </a:pPr>
            <a:r>
              <a:rPr lang="en-US" sz="1400" dirty="0"/>
              <a:t>Z. Huang, C. </a:t>
            </a:r>
            <a:r>
              <a:rPr lang="en-US" sz="1400" dirty="0" err="1"/>
              <a:t>Pellegrini</a:t>
            </a:r>
            <a:r>
              <a:rPr lang="en-US" sz="1400" dirty="0"/>
              <a:t> 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9190" y="1062057"/>
            <a:ext cx="2331928" cy="242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in-linac tunnel ER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244" y="4038600"/>
            <a:ext cx="8304762" cy="20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87117" y="2110436"/>
            <a:ext cx="2433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Option:  2-pass with 2.5-GeV </a:t>
            </a:r>
            <a:r>
              <a:rPr lang="en-US" dirty="0" err="1" smtClean="0"/>
              <a:t>linac</a:t>
            </a:r>
            <a:endParaRPr lang="en-US" dirty="0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21113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541463">
              <a:tabLst>
                <a:tab pos="463550" algn="l"/>
              </a:tabLst>
            </a:pPr>
            <a:r>
              <a:rPr lang="en-US" sz="2400" b="1" dirty="0" smtClean="0"/>
              <a:t>	</a:t>
            </a:r>
            <a:r>
              <a:rPr lang="en-US" sz="2800" b="1" dirty="0" smtClean="0"/>
              <a:t>PEP-X </a:t>
            </a:r>
            <a:r>
              <a:rPr lang="en-US" sz="2800" b="1" dirty="0"/>
              <a:t>ERL – some options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7847" y="3439222"/>
            <a:ext cx="5418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66"/>
                </a:solidFill>
              </a:rPr>
              <a:t>SCRF = 1.3 GHz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66"/>
                </a:solidFill>
              </a:rPr>
              <a:t>“bunch stealing” @ ~ 1 MHz could drive FELs</a:t>
            </a:r>
            <a:endParaRPr lang="en-US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1743075"/>
            <a:ext cx="8237537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21113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541463">
              <a:tabLst>
                <a:tab pos="463550" algn="l"/>
              </a:tabLst>
            </a:pPr>
            <a:r>
              <a:rPr lang="en-US" sz="2400" b="1" dirty="0" smtClean="0"/>
              <a:t>	</a:t>
            </a:r>
            <a:r>
              <a:rPr lang="en-US" sz="2800" b="1" dirty="0" smtClean="0"/>
              <a:t>SPring-8 II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524000" y="548640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rgbClr val="002060"/>
                </a:solidFill>
                <a:hlinkClick r:id="rId3"/>
              </a:rPr>
              <a:t>http://www.spring8.or.jp/en/about_us/whats_sp8/spring-8_II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07304" y="1086272"/>
            <a:ext cx="7522295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400" b="1" dirty="0" smtClean="0"/>
              <a:t>Goal:</a:t>
            </a:r>
          </a:p>
          <a:p>
            <a:pPr lvl="1" indent="-220663">
              <a:spcAft>
                <a:spcPts val="600"/>
              </a:spcAft>
            </a:pPr>
            <a:r>
              <a:rPr lang="en-US" altLang="ja-JP" sz="2000" dirty="0" smtClean="0"/>
              <a:t>- 	Significant improvement in light source performance, especially </a:t>
            </a:r>
            <a:r>
              <a:rPr lang="en-US" altLang="ja-JP" sz="2000" u="sng" dirty="0" smtClean="0"/>
              <a:t>brilliance</a:t>
            </a:r>
          </a:p>
          <a:p>
            <a:pPr lvl="1" indent="-220663">
              <a:spcAft>
                <a:spcPts val="600"/>
              </a:spcAft>
            </a:pPr>
            <a:r>
              <a:rPr lang="en-US" altLang="ja-JP" sz="2000" dirty="0" smtClean="0"/>
              <a:t>- 	I</a:t>
            </a:r>
            <a:r>
              <a:rPr kumimoji="1" lang="en-US" altLang="ja-JP" sz="2000" dirty="0" smtClean="0"/>
              <a:t>n 2019 with 1 year shutdown</a:t>
            </a:r>
          </a:p>
          <a:p>
            <a:pPr lvl="1" indent="-220663">
              <a:spcAft>
                <a:spcPts val="600"/>
              </a:spcAft>
            </a:pPr>
            <a:r>
              <a:rPr lang="en-US" altLang="ja-JP" sz="2000" dirty="0" smtClean="0"/>
              <a:t>- 	Cost range:  approx. 40 billion Japanese yen</a:t>
            </a:r>
          </a:p>
          <a:p>
            <a:pPr lvl="1" indent="-220663">
              <a:spcAft>
                <a:spcPts val="600"/>
              </a:spcAft>
            </a:pPr>
            <a:endParaRPr lang="en-US" altLang="ja-JP" sz="2000" dirty="0" smtClean="0"/>
          </a:p>
          <a:p>
            <a:pPr indent="-220663">
              <a:spcAft>
                <a:spcPts val="600"/>
              </a:spcAft>
            </a:pPr>
            <a:r>
              <a:rPr lang="en-US" altLang="ja-JP" sz="2400" b="1" dirty="0" smtClean="0"/>
              <a:t>“Boundary conditions”:</a:t>
            </a:r>
          </a:p>
          <a:p>
            <a:pPr lvl="1" indent="-220663">
              <a:spcAft>
                <a:spcPts val="600"/>
              </a:spcAft>
            </a:pPr>
            <a:r>
              <a:rPr kumimoji="1" lang="en-US" altLang="ja-JP" sz="2000" dirty="0" smtClean="0">
                <a:latin typeface="+mj-lt"/>
                <a:cs typeface="Calibri" pitchFamily="34" charset="0"/>
              </a:rPr>
              <a:t>- 	To </a:t>
            </a:r>
            <a:r>
              <a:rPr lang="en-US" altLang="ja-JP" sz="2000" dirty="0" smtClean="0">
                <a:latin typeface="+mj-lt"/>
                <a:cs typeface="Calibri" pitchFamily="34" charset="0"/>
              </a:rPr>
              <a:t>take full advantage of existing resources</a:t>
            </a:r>
          </a:p>
          <a:p>
            <a:pPr lvl="2" indent="-220663">
              <a:spcAft>
                <a:spcPts val="600"/>
              </a:spcAft>
            </a:pPr>
            <a:r>
              <a:rPr lang="en-US" altLang="ja-JP" sz="2000" dirty="0" smtClean="0">
                <a:latin typeface="+mj-lt"/>
                <a:cs typeface="Calibri" pitchFamily="34" charset="0"/>
              </a:rPr>
              <a:t>   &gt;&gt; Reuse the existing tunnel</a:t>
            </a:r>
          </a:p>
          <a:p>
            <a:pPr lvl="1" indent="-220663">
              <a:spcAft>
                <a:spcPts val="600"/>
              </a:spcAft>
            </a:pPr>
            <a:r>
              <a:rPr kumimoji="1" lang="en-US" altLang="ja-JP" sz="2000" dirty="0" smtClean="0">
                <a:latin typeface="+mj-lt"/>
                <a:cs typeface="Calibri" pitchFamily="34" charset="0"/>
              </a:rPr>
              <a:t>- 	ID </a:t>
            </a:r>
            <a:r>
              <a:rPr kumimoji="1" lang="en-US" altLang="ja-JP" sz="2000" dirty="0" err="1" smtClean="0">
                <a:latin typeface="+mj-lt"/>
                <a:cs typeface="Calibri" pitchFamily="34" charset="0"/>
              </a:rPr>
              <a:t>beamline</a:t>
            </a:r>
            <a:r>
              <a:rPr kumimoji="1" lang="en-US" altLang="ja-JP" sz="2000" dirty="0" smtClean="0">
                <a:latin typeface="+mj-lt"/>
                <a:cs typeface="Calibri" pitchFamily="34" charset="0"/>
              </a:rPr>
              <a:t> hutches should not be moved.</a:t>
            </a:r>
          </a:p>
          <a:p>
            <a:pPr lvl="1" indent="-220663">
              <a:spcAft>
                <a:spcPts val="600"/>
              </a:spcAft>
            </a:pPr>
            <a:r>
              <a:rPr lang="en-US" altLang="ja-JP" sz="2000" dirty="0" smtClean="0">
                <a:latin typeface="+mj-lt"/>
                <a:cs typeface="Calibri" pitchFamily="34" charset="0"/>
              </a:rPr>
              <a:t>- 	Same X-ray spectral range : a few to 100 </a:t>
            </a:r>
            <a:r>
              <a:rPr lang="en-US" altLang="ja-JP" sz="2000" dirty="0" err="1" smtClean="0">
                <a:latin typeface="+mj-lt"/>
                <a:cs typeface="Calibri" pitchFamily="34" charset="0"/>
              </a:rPr>
              <a:t>keV</a:t>
            </a:r>
            <a:endParaRPr lang="en-US" altLang="ja-JP" sz="2000" dirty="0" smtClean="0">
              <a:latin typeface="+mj-lt"/>
              <a:cs typeface="Calibri" pitchFamily="34" charset="0"/>
            </a:endParaRPr>
          </a:p>
          <a:p>
            <a:pPr lvl="1" indent="-220663">
              <a:spcAft>
                <a:spcPts val="600"/>
              </a:spcAft>
            </a:pPr>
            <a:r>
              <a:rPr kumimoji="1" lang="en-US" altLang="ja-JP" sz="2000" dirty="0" smtClean="0">
                <a:latin typeface="+mj-lt"/>
                <a:cs typeface="Calibri" pitchFamily="34" charset="0"/>
              </a:rPr>
              <a:t>- 	Good stability </a:t>
            </a:r>
            <a:endParaRPr kumimoji="1" lang="ja-JP" altLang="en-US" sz="2000" smtClean="0">
              <a:latin typeface="+mj-lt"/>
              <a:cs typeface="Calibri" pitchFamily="34" charset="0"/>
            </a:endParaRPr>
          </a:p>
          <a:p>
            <a:pPr indent="-220663">
              <a:spcAft>
                <a:spcPts val="600"/>
              </a:spcAft>
            </a:pPr>
            <a:endParaRPr lang="en-US" altLang="ja-JP" sz="2400" b="1" dirty="0" smtClean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21113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541463">
              <a:tabLst>
                <a:tab pos="463550" algn="l"/>
              </a:tabLst>
            </a:pPr>
            <a:r>
              <a:rPr lang="en-US" sz="2400" b="1" dirty="0" smtClean="0"/>
              <a:t>	</a:t>
            </a:r>
            <a:r>
              <a:rPr lang="en-US" sz="2800" b="1" dirty="0" smtClean="0"/>
              <a:t>SPring-8 upgrade plans	  </a:t>
            </a:r>
            <a:r>
              <a:rPr lang="en-US" sz="1600" b="1" dirty="0" smtClean="0"/>
              <a:t>(from T. Watanabe) 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正方形/長方形 9"/>
          <p:cNvSpPr>
            <a:spLocks noChangeArrowheads="1"/>
          </p:cNvSpPr>
          <p:nvPr/>
        </p:nvSpPr>
        <p:spPr bwMode="auto">
          <a:xfrm>
            <a:off x="762000" y="1087437"/>
            <a:ext cx="78486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altLang="ja-JP" b="1">
                <a:solidFill>
                  <a:srgbClr val="FF0000"/>
                </a:solidFill>
                <a:ea typeface="ＭＳ ゴシック" pitchFamily="30" charset="-128"/>
                <a:cs typeface="ＭＳ ゴシック" pitchFamily="30" charset="-128"/>
              </a:rPr>
              <a:t>A high-quality injection beam is needed.</a:t>
            </a:r>
          </a:p>
          <a:p>
            <a:pPr>
              <a:spcBef>
                <a:spcPct val="20000"/>
              </a:spcBef>
            </a:pPr>
            <a:r>
              <a:rPr kumimoji="0" lang="en-US" altLang="ja-JP" b="1">
                <a:ea typeface="ＭＳ ゴシック" pitchFamily="30" charset="-128"/>
                <a:cs typeface="ＭＳ ゴシック" pitchFamily="30" charset="-128"/>
              </a:rPr>
              <a:t>At SPring-8 we have </a:t>
            </a:r>
            <a:r>
              <a:rPr kumimoji="0" lang="en-US" altLang="ja-JP" b="1">
                <a:solidFill>
                  <a:srgbClr val="0000FF"/>
                </a:solidFill>
                <a:ea typeface="ＭＳ ゴシック" pitchFamily="30" charset="-128"/>
                <a:cs typeface="ＭＳ ゴシック" pitchFamily="30" charset="-128"/>
              </a:rPr>
              <a:t>XFEL Linac</a:t>
            </a:r>
            <a:r>
              <a:rPr kumimoji="0" lang="en-US" altLang="ja-JP" b="1">
                <a:ea typeface="ＭＳ ゴシック" pitchFamily="30" charset="-128"/>
                <a:cs typeface="ＭＳ ゴシック" pitchFamily="30" charset="-128"/>
              </a:rPr>
              <a:t>, which will be used as a full-energy injector to the storage ring. </a:t>
            </a:r>
          </a:p>
        </p:txBody>
      </p:sp>
      <p:sp>
        <p:nvSpPr>
          <p:cNvPr id="61444" name="テキスト ボックス 4"/>
          <p:cNvSpPr txBox="1">
            <a:spLocks noChangeArrowheads="1"/>
          </p:cNvSpPr>
          <p:nvPr/>
        </p:nvSpPr>
        <p:spPr bwMode="auto">
          <a:xfrm>
            <a:off x="3733800" y="4495800"/>
            <a:ext cx="487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b="1" dirty="0"/>
              <a:t>Energy: 8 </a:t>
            </a:r>
            <a:r>
              <a:rPr lang="en-US" altLang="ja-JP" b="1" dirty="0" err="1"/>
              <a:t>GeV</a:t>
            </a:r>
            <a:r>
              <a:rPr lang="en-US" altLang="ja-JP" b="1" dirty="0"/>
              <a:t> (max.)</a:t>
            </a:r>
          </a:p>
          <a:p>
            <a:r>
              <a:rPr lang="en-US" altLang="ja-JP" b="1" dirty="0" err="1"/>
              <a:t>Emittance</a:t>
            </a:r>
            <a:r>
              <a:rPr lang="en-US" altLang="ja-JP" b="1" dirty="0"/>
              <a:t>:  40 pm.rad</a:t>
            </a:r>
          </a:p>
          <a:p>
            <a:r>
              <a:rPr lang="en-US" altLang="ja-JP" b="1" dirty="0"/>
              <a:t>Energy Spread: 0.01 %</a:t>
            </a:r>
          </a:p>
          <a:p>
            <a:r>
              <a:rPr lang="en-US" altLang="ja-JP" b="1" dirty="0"/>
              <a:t>Bunch Length: 30 </a:t>
            </a:r>
            <a:r>
              <a:rPr lang="en-US" altLang="ja-JP" b="1" dirty="0" err="1"/>
              <a:t>fs</a:t>
            </a:r>
            <a:r>
              <a:rPr lang="en-US" altLang="ja-JP" b="1" dirty="0"/>
              <a:t> (</a:t>
            </a:r>
            <a:r>
              <a:rPr lang="en-US" altLang="ja-JP" b="1" dirty="0" err="1"/>
              <a:t>rms</a:t>
            </a:r>
            <a:r>
              <a:rPr lang="en-US" altLang="ja-JP" b="1" dirty="0"/>
              <a:t>)</a:t>
            </a:r>
          </a:p>
          <a:p>
            <a:r>
              <a:rPr lang="en-US" altLang="ja-JP" b="1" dirty="0"/>
              <a:t>Electron Charge: 300 </a:t>
            </a:r>
            <a:r>
              <a:rPr lang="en-US" altLang="ja-JP" b="1" dirty="0" err="1"/>
              <a:t>pC</a:t>
            </a:r>
            <a:r>
              <a:rPr lang="en-US" altLang="ja-JP" b="1" dirty="0"/>
              <a:t> – 1 </a:t>
            </a:r>
            <a:r>
              <a:rPr lang="en-US" altLang="ja-JP" b="1" dirty="0" err="1"/>
              <a:t>nC</a:t>
            </a:r>
            <a:endParaRPr lang="en-US" altLang="ja-JP" b="1" dirty="0"/>
          </a:p>
        </p:txBody>
      </p:sp>
      <p:pic>
        <p:nvPicPr>
          <p:cNvPr id="614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0"/>
            <a:ext cx="7375525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7" name="直線矢印コネクタ 6"/>
          <p:cNvCxnSpPr/>
          <p:nvPr/>
        </p:nvCxnSpPr>
        <p:spPr>
          <a:xfrm>
            <a:off x="3124200" y="2819400"/>
            <a:ext cx="990600" cy="457200"/>
          </a:xfrm>
          <a:prstGeom prst="straightConnector1">
            <a:avLst/>
          </a:prstGeom>
          <a:ln w="8890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4114800" y="3276600"/>
            <a:ext cx="1524000" cy="609600"/>
          </a:xfrm>
          <a:prstGeom prst="straightConnector1">
            <a:avLst/>
          </a:prstGeom>
          <a:ln w="8890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48" name="正方形/長方形 12"/>
          <p:cNvSpPr>
            <a:spLocks noChangeArrowheads="1"/>
          </p:cNvSpPr>
          <p:nvPr/>
        </p:nvSpPr>
        <p:spPr bwMode="auto">
          <a:xfrm>
            <a:off x="1524000" y="2286000"/>
            <a:ext cx="22363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altLang="ja-JP" b="1">
                <a:solidFill>
                  <a:srgbClr val="FFFF00"/>
                </a:solidFill>
                <a:ea typeface="ＭＳ ゴシック" pitchFamily="30" charset="-128"/>
                <a:cs typeface="ＭＳ ゴシック" pitchFamily="30" charset="-128"/>
              </a:rPr>
              <a:t>XFEL(SACLA) </a:t>
            </a:r>
            <a:endParaRPr lang="ja-JP" altLang="en-US">
              <a:solidFill>
                <a:srgbClr val="FFFF00"/>
              </a:solidFill>
            </a:endParaRPr>
          </a:p>
        </p:txBody>
      </p:sp>
      <p:sp>
        <p:nvSpPr>
          <p:cNvPr id="61449" name="正方形/長方形 13"/>
          <p:cNvSpPr>
            <a:spLocks noChangeArrowheads="1"/>
          </p:cNvSpPr>
          <p:nvPr/>
        </p:nvSpPr>
        <p:spPr bwMode="auto">
          <a:xfrm>
            <a:off x="5715000" y="3352800"/>
            <a:ext cx="612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altLang="ja-JP" b="1">
                <a:solidFill>
                  <a:srgbClr val="FFFF00"/>
                </a:solidFill>
                <a:ea typeface="ＭＳ ゴシック" pitchFamily="30" charset="-128"/>
                <a:cs typeface="ＭＳ ゴシック" pitchFamily="30" charset="-128"/>
              </a:rPr>
              <a:t>SR</a:t>
            </a:r>
            <a:endParaRPr lang="ja-JP" altLang="en-US">
              <a:solidFill>
                <a:srgbClr val="FFFF00"/>
              </a:solidFill>
            </a:endParaRPr>
          </a:p>
        </p:txBody>
      </p:sp>
      <p:sp>
        <p:nvSpPr>
          <p:cNvPr id="61450" name="正方形/長方形 14"/>
          <p:cNvSpPr>
            <a:spLocks noChangeArrowheads="1"/>
          </p:cNvSpPr>
          <p:nvPr/>
        </p:nvSpPr>
        <p:spPr bwMode="auto">
          <a:xfrm>
            <a:off x="2538413" y="3124200"/>
            <a:ext cx="1347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altLang="ja-JP" b="1">
                <a:solidFill>
                  <a:srgbClr val="FFFF00"/>
                </a:solidFill>
                <a:ea typeface="ＭＳ ゴシック" pitchFamily="30" charset="-128"/>
                <a:cs typeface="ＭＳ ゴシック" pitchFamily="30" charset="-128"/>
              </a:rPr>
              <a:t>Booster</a:t>
            </a:r>
            <a:endParaRPr lang="ja-JP" altLang="en-US">
              <a:solidFill>
                <a:srgbClr val="FFFF00"/>
              </a:solidFill>
            </a:endParaRPr>
          </a:p>
        </p:txBody>
      </p:sp>
      <p:sp>
        <p:nvSpPr>
          <p:cNvPr id="61451" name="正方形/長方形 17"/>
          <p:cNvSpPr>
            <a:spLocks noChangeArrowheads="1"/>
          </p:cNvSpPr>
          <p:nvPr/>
        </p:nvSpPr>
        <p:spPr bwMode="auto">
          <a:xfrm>
            <a:off x="762000" y="4572000"/>
            <a:ext cx="21852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 dirty="0" err="1" smtClean="0">
                <a:solidFill>
                  <a:srgbClr val="0000FF"/>
                </a:solidFill>
              </a:rPr>
              <a:t>Linac</a:t>
            </a:r>
            <a:r>
              <a:rPr lang="en-US" altLang="ja-JP" b="1" dirty="0" smtClean="0">
                <a:solidFill>
                  <a:srgbClr val="0000FF"/>
                </a:solidFill>
              </a:rPr>
              <a:t> Parameters:</a:t>
            </a:r>
            <a:endParaRPr lang="en-US" altLang="ja-JP" b="1" dirty="0">
              <a:solidFill>
                <a:srgbClr val="0000FF"/>
              </a:solidFill>
            </a:endParaRPr>
          </a:p>
          <a:p>
            <a:r>
              <a:rPr lang="en-US" altLang="ja-JP" b="1" dirty="0">
                <a:solidFill>
                  <a:srgbClr val="0000FF"/>
                </a:solidFill>
              </a:rPr>
              <a:t>(typical)</a:t>
            </a:r>
            <a:endParaRPr lang="ja-JP" altLang="en-US">
              <a:solidFill>
                <a:srgbClr val="0000FF"/>
              </a:solidFill>
            </a:endParaRPr>
          </a:p>
        </p:txBody>
      </p:sp>
      <p:sp>
        <p:nvSpPr>
          <p:cNvPr id="61452" name="正方形/長方形 6"/>
          <p:cNvSpPr>
            <a:spLocks noChangeArrowheads="1"/>
          </p:cNvSpPr>
          <p:nvPr/>
        </p:nvSpPr>
        <p:spPr bwMode="auto">
          <a:xfrm>
            <a:off x="609600" y="4495800"/>
            <a:ext cx="7924800" cy="1524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スライド番号プレースホルダ 37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F8B3B4-C9C6-0A4B-AE54-F867702CFAFC}" type="slidenum">
              <a:rPr lang="en-US" altLang="ja-JP"/>
              <a:pPr>
                <a:defRPr/>
              </a:pPr>
              <a:t>14</a:t>
            </a:fld>
            <a:endParaRPr lang="en-US" altLang="ja-JP" dirty="0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21113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541463">
              <a:tabLst>
                <a:tab pos="463550" algn="l"/>
              </a:tabLst>
            </a:pPr>
            <a:r>
              <a:rPr lang="en-US" sz="2400" b="1" dirty="0" smtClean="0"/>
              <a:t>	</a:t>
            </a:r>
            <a:r>
              <a:rPr lang="en-US" sz="2800" b="1" dirty="0" smtClean="0"/>
              <a:t>SPring-8 II – at-energy </a:t>
            </a:r>
            <a:r>
              <a:rPr lang="en-US" sz="2800" b="1" dirty="0" err="1" smtClean="0"/>
              <a:t>linac</a:t>
            </a:r>
            <a:r>
              <a:rPr lang="en-US" sz="2800" b="1" dirty="0" smtClean="0"/>
              <a:t> injector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オブジェクト 2"/>
          <p:cNvGraphicFramePr>
            <a:graphicFrameLocks noChangeAspect="1"/>
          </p:cNvGraphicFramePr>
          <p:nvPr/>
        </p:nvGraphicFramePr>
        <p:xfrm>
          <a:off x="4293725" y="1167525"/>
          <a:ext cx="4799475" cy="3529659"/>
        </p:xfrm>
        <a:graphic>
          <a:graphicData uri="http://schemas.openxmlformats.org/presentationml/2006/ole">
            <p:oleObj spid="_x0000_s51202" name="ｸﾞﾗﾌ" r:id="rId5" imgW="8622792" imgH="6336792" progId="">
              <p:embed/>
            </p:oleObj>
          </a:graphicData>
        </a:graphic>
      </p:graphicFrame>
      <p:pic>
        <p:nvPicPr>
          <p:cNvPr id="3" name="図 2" descr="IBS_EmittanceGrowth6mm.tif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406" y="1690559"/>
            <a:ext cx="3849828" cy="3186242"/>
          </a:xfrm>
          <a:prstGeom prst="rect">
            <a:avLst/>
          </a:prstGeom>
          <a:effectLst>
            <a:outerShdw blurRad="292100" dist="139700" dir="2700000" sx="99000" sy="99000" algn="tl" rotWithShape="0">
              <a:srgbClr val="000000">
                <a:alpha val="65000"/>
              </a:srgbClr>
            </a:outerShdw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304800" y="5105400"/>
            <a:ext cx="3886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4 – 6 </a:t>
            </a:r>
            <a:r>
              <a:rPr lang="en-US" altLang="ja-JP" sz="2400" dirty="0" err="1" smtClean="0"/>
              <a:t>GeV</a:t>
            </a:r>
            <a:r>
              <a:rPr lang="en-US" altLang="ja-JP" sz="2400" dirty="0" smtClean="0"/>
              <a:t> is the best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2878" y="5619690"/>
            <a:ext cx="790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6 </a:t>
            </a:r>
            <a:r>
              <a:rPr kumimoji="1" lang="en-US" altLang="ja-JP" sz="2000" b="1" dirty="0" err="1" smtClean="0">
                <a:solidFill>
                  <a:srgbClr val="FF0000"/>
                </a:solidFill>
              </a:rPr>
              <a:t>GeV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 is 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presently assumed, but 4.5-5 </a:t>
            </a:r>
            <a:r>
              <a:rPr kumimoji="1" lang="en-US" altLang="ja-JP" sz="2000" b="1" dirty="0" err="1" smtClean="0">
                <a:solidFill>
                  <a:srgbClr val="FF0000"/>
                </a:solidFill>
              </a:rPr>
              <a:t>GeV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 under consideration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5212" y="1109108"/>
            <a:ext cx="387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Intra-beam scattering (IBS)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46892" y="4807803"/>
            <a:ext cx="3220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6 </a:t>
            </a:r>
            <a:r>
              <a:rPr lang="en-US" altLang="ja-JP" sz="2400" dirty="0" err="1" smtClean="0"/>
              <a:t>GeV</a:t>
            </a:r>
            <a:r>
              <a:rPr lang="en-US" altLang="ja-JP" sz="2400" dirty="0" smtClean="0"/>
              <a:t> is better than</a:t>
            </a:r>
          </a:p>
          <a:p>
            <a:r>
              <a:rPr lang="en-US" altLang="ja-JP" sz="2400" dirty="0" smtClean="0"/>
              <a:t>8 </a:t>
            </a:r>
            <a:r>
              <a:rPr lang="en-US" altLang="ja-JP" sz="2400" dirty="0" err="1" smtClean="0"/>
              <a:t>GeV</a:t>
            </a:r>
            <a:r>
              <a:rPr lang="en-US" altLang="ja-JP" sz="2400" dirty="0" smtClean="0"/>
              <a:t> up to 100+ </a:t>
            </a:r>
            <a:r>
              <a:rPr lang="en-US" altLang="ja-JP" sz="2400" dirty="0" err="1" smtClean="0"/>
              <a:t>keV</a:t>
            </a:r>
            <a:endParaRPr lang="en-US" altLang="ja-JP" sz="2400" dirty="0" smtClean="0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21113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541463">
              <a:tabLst>
                <a:tab pos="463550" algn="l"/>
              </a:tabLst>
            </a:pPr>
            <a:r>
              <a:rPr lang="en-US" sz="2400" b="1" dirty="0" smtClean="0"/>
              <a:t>	</a:t>
            </a:r>
            <a:r>
              <a:rPr lang="en-US" sz="2800" b="1" dirty="0" smtClean="0"/>
              <a:t>SPring-8 II – electron energy</a:t>
            </a:r>
            <a:r>
              <a:rPr lang="en-US" sz="1600" b="1" dirty="0" smtClean="0"/>
              <a:t> </a:t>
            </a:r>
            <a:endParaRPr lang="en-US" sz="1600" b="1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5175935" y="3124200"/>
            <a:ext cx="3738425" cy="954108"/>
          </a:xfrm>
          <a:prstGeom prst="rect">
            <a:avLst/>
          </a:prstGeom>
          <a:solidFill>
            <a:schemeClr val="bg1"/>
          </a:solidFill>
          <a:ln w="508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114611"/>
            <a:ext cx="5090919" cy="305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5527107" y="3124200"/>
            <a:ext cx="31085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Natural emittance</a:t>
            </a:r>
          </a:p>
          <a:p>
            <a:r>
              <a:rPr lang="en-US" altLang="ja-JP" sz="2800" dirty="0" smtClean="0"/>
              <a:t>     = </a:t>
            </a:r>
            <a:r>
              <a:rPr kumimoji="1" lang="en-US" altLang="ja-JP" sz="2800" dirty="0" smtClean="0"/>
              <a:t>67 pm.rad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81316" y="4117769"/>
            <a:ext cx="3610284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            </a:t>
            </a:r>
            <a:r>
              <a:rPr kumimoji="1" lang="ja-JP" altLang="en-US" sz="2400" b="1" smtClean="0"/>
              <a:t>＋</a:t>
            </a:r>
            <a:endParaRPr kumimoji="1" lang="en-US" altLang="ja-JP" sz="2400" b="1" dirty="0" smtClean="0"/>
          </a:p>
          <a:p>
            <a:r>
              <a:rPr lang="en-US" altLang="ja-JP" sz="2400" dirty="0" smtClean="0"/>
              <a:t>Damping by </a:t>
            </a:r>
            <a:r>
              <a:rPr lang="en-US" altLang="ja-JP" sz="2400" dirty="0" err="1" smtClean="0"/>
              <a:t>ID's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Damping wiggler</a:t>
            </a:r>
          </a:p>
          <a:p>
            <a:r>
              <a:rPr lang="en-US" altLang="ja-JP" sz="2400" dirty="0" smtClean="0"/>
              <a:t>Damping partition control</a:t>
            </a:r>
          </a:p>
          <a:p>
            <a:r>
              <a:rPr lang="en-US" altLang="ja-JP" sz="2400" dirty="0" smtClean="0"/>
              <a:t>Coupling control</a:t>
            </a:r>
          </a:p>
          <a:p>
            <a:r>
              <a:rPr kumimoji="1" lang="en-US" altLang="ja-JP" sz="2400" dirty="0" smtClean="0"/>
              <a:t>etc...</a:t>
            </a:r>
            <a:endParaRPr kumimoji="1" lang="ja-JP" altLang="en-US" sz="2400" dirty="0"/>
          </a:p>
        </p:txBody>
      </p:sp>
      <p:sp>
        <p:nvSpPr>
          <p:cNvPr id="19" name="テキスト ボックス 170"/>
          <p:cNvSpPr txBox="1">
            <a:spLocks noChangeArrowheads="1"/>
          </p:cNvSpPr>
          <p:nvPr/>
        </p:nvSpPr>
        <p:spPr bwMode="auto">
          <a:xfrm>
            <a:off x="1162895" y="1489876"/>
            <a:ext cx="27895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800" dirty="0" smtClean="0"/>
              <a:t>Emittance = K</a:t>
            </a:r>
            <a:r>
              <a:rPr lang="ja-JP" altLang="en-US" sz="2800" dirty="0" smtClean="0"/>
              <a:t>　</a:t>
            </a:r>
            <a:endParaRPr lang="ja-JP" altLang="en-US" sz="2800" dirty="0"/>
          </a:p>
        </p:txBody>
      </p:sp>
      <p:sp>
        <p:nvSpPr>
          <p:cNvPr id="20" name="正方形/長方形 171"/>
          <p:cNvSpPr>
            <a:spLocks noChangeArrowheads="1"/>
          </p:cNvSpPr>
          <p:nvPr/>
        </p:nvSpPr>
        <p:spPr bwMode="auto">
          <a:xfrm>
            <a:off x="3932845" y="1199363"/>
            <a:ext cx="3078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dirty="0" smtClean="0"/>
              <a:t>(Electron energy)</a:t>
            </a:r>
            <a:r>
              <a:rPr lang="en-US" altLang="ja-JP" sz="2800" baseline="30000" dirty="0" smtClean="0"/>
              <a:t>2</a:t>
            </a:r>
            <a:endParaRPr lang="ja-JP" altLang="en-US" sz="2800" baseline="30000" dirty="0"/>
          </a:p>
        </p:txBody>
      </p:sp>
      <p:sp>
        <p:nvSpPr>
          <p:cNvPr id="21" name="正方形/長方形 172"/>
          <p:cNvSpPr>
            <a:spLocks noChangeArrowheads="1"/>
          </p:cNvSpPr>
          <p:nvPr/>
        </p:nvSpPr>
        <p:spPr bwMode="auto">
          <a:xfrm>
            <a:off x="4567905" y="1796120"/>
            <a:ext cx="18389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dirty="0" smtClean="0"/>
              <a:t>(# bends)</a:t>
            </a:r>
            <a:r>
              <a:rPr lang="en-US" altLang="ja-JP" sz="2800" baseline="30000" dirty="0" smtClean="0"/>
              <a:t>3</a:t>
            </a:r>
            <a:endParaRPr lang="ja-JP" altLang="en-US" sz="2800" baseline="30000" dirty="0"/>
          </a:p>
        </p:txBody>
      </p:sp>
      <p:sp>
        <p:nvSpPr>
          <p:cNvPr id="22" name="角丸四角形 21"/>
          <p:cNvSpPr/>
          <p:nvPr/>
        </p:nvSpPr>
        <p:spPr>
          <a:xfrm>
            <a:off x="624987" y="1108876"/>
            <a:ext cx="8092098" cy="1481924"/>
          </a:xfrm>
          <a:prstGeom prst="round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cs typeface="ＭＳ Ｐゴシック" pitchFamily="-105" charset="-128"/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3905095" y="1833882"/>
            <a:ext cx="3398660" cy="1588"/>
          </a:xfrm>
          <a:prstGeom prst="line">
            <a:avLst/>
          </a:prstGeom>
          <a:ln w="317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7382366" y="154097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X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812298" y="151700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</a:t>
            </a:r>
            <a:endParaRPr kumimoji="1" lang="ja-JP" altLang="en-US" sz="2800" dirty="0"/>
          </a:p>
        </p:txBody>
      </p:sp>
      <p:cxnSp>
        <p:nvCxnSpPr>
          <p:cNvPr id="17" name="直線矢印コネクタ 16"/>
          <p:cNvCxnSpPr>
            <a:stCxn id="27" idx="1"/>
          </p:cNvCxnSpPr>
          <p:nvPr/>
        </p:nvCxnSpPr>
        <p:spPr>
          <a:xfrm>
            <a:off x="5418155" y="2467864"/>
            <a:ext cx="449245" cy="656336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左中かっこ 26"/>
          <p:cNvSpPr/>
          <p:nvPr/>
        </p:nvSpPr>
        <p:spPr>
          <a:xfrm rot="16200000">
            <a:off x="5251023" y="445544"/>
            <a:ext cx="334263" cy="3710376"/>
          </a:xfrm>
          <a:prstGeom prst="leftBrace">
            <a:avLst/>
          </a:prstGeom>
          <a:ln w="508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0" y="21113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541463">
              <a:tabLst>
                <a:tab pos="463550" algn="l"/>
              </a:tabLst>
            </a:pPr>
            <a:r>
              <a:rPr lang="en-US" sz="2400" b="1" dirty="0" smtClean="0"/>
              <a:t>	</a:t>
            </a:r>
            <a:r>
              <a:rPr lang="en-US" sz="2800" b="1" dirty="0" smtClean="0"/>
              <a:t>SPring-8 II – 6-bend </a:t>
            </a:r>
            <a:r>
              <a:rPr lang="en-US" sz="2800" b="1" dirty="0" err="1" smtClean="0"/>
              <a:t>achromat</a:t>
            </a:r>
            <a:r>
              <a:rPr lang="en-US" sz="2800" b="1" dirty="0" smtClean="0"/>
              <a:t> lattice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Acc_Lattice_Fig_DmpU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86" y="1299407"/>
            <a:ext cx="4182081" cy="3613254"/>
          </a:xfrm>
          <a:prstGeom prst="rect">
            <a:avLst/>
          </a:prstGeom>
        </p:spPr>
      </p:pic>
      <p:pic>
        <p:nvPicPr>
          <p:cNvPr id="4" name="図 3" descr="Acc_Lattice_Fig_DmpW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6614" y="1299407"/>
            <a:ext cx="4124217" cy="3539557"/>
          </a:xfrm>
          <a:prstGeom prst="rect">
            <a:avLst/>
          </a:prstGeom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21113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541463">
              <a:tabLst>
                <a:tab pos="463550" algn="l"/>
              </a:tabLst>
            </a:pPr>
            <a:r>
              <a:rPr lang="en-US" sz="2400" b="1" dirty="0" smtClean="0"/>
              <a:t>	</a:t>
            </a:r>
            <a:r>
              <a:rPr lang="en-US" sz="2800" b="1" dirty="0" smtClean="0"/>
              <a:t>SPring-8 II – damping by IDs and wigglers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328613" y="373381"/>
          <a:ext cx="8574088" cy="5090160"/>
        </p:xfrm>
        <a:graphic>
          <a:graphicData uri="http://schemas.openxmlformats.org/drawingml/2006/table">
            <a:tbl>
              <a:tblPr/>
              <a:tblGrid>
                <a:gridCol w="3466313"/>
                <a:gridCol w="2495496"/>
                <a:gridCol w="2612279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2387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5" charset="0"/>
                        <a:ea typeface="ヒラギノ丸ゴ Pro W4" pitchFamily="-105" charset="-128"/>
                        <a:cs typeface="ヒラギノ丸ゴ Pro W4" pitchFamily="-105" charset="-128"/>
                      </a:endParaRPr>
                    </a:p>
                  </a:txBody>
                  <a:tcPr marL="21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387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5" charset="0"/>
                          <a:ea typeface="Times" pitchFamily="-105" charset="0"/>
                          <a:cs typeface="Times" pitchFamily="-105" charset="0"/>
                        </a:rPr>
                        <a:t>SPring-8</a:t>
                      </a: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5" charset="0"/>
                        <a:ea typeface="ヒラギノ丸ゴ Pro W4" pitchFamily="-105" charset="-128"/>
                        <a:cs typeface="ヒラギノ丸ゴ Pro W4" pitchFamily="-105" charset="-128"/>
                      </a:endParaRPr>
                    </a:p>
                  </a:txBody>
                  <a:tcPr marL="21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387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5" charset="0"/>
                          <a:ea typeface="Times" pitchFamily="-105" charset="0"/>
                          <a:cs typeface="Times" pitchFamily="-105" charset="0"/>
                        </a:rPr>
                        <a:t>SP-8 II (planned)</a:t>
                      </a: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5" charset="0"/>
                        <a:ea typeface="ヒラギノ丸ゴ Pro W4" pitchFamily="-105" charset="-128"/>
                        <a:cs typeface="ヒラギノ丸ゴ Pro W4" pitchFamily="-105" charset="-128"/>
                      </a:endParaRPr>
                    </a:p>
                  </a:txBody>
                  <a:tcPr marL="21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2387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5" charset="0"/>
                          <a:ea typeface="ヒラギノ丸ゴ Pro W4" pitchFamily="-105" charset="-128"/>
                          <a:cs typeface="ヒラギノ丸ゴ Pro W4" pitchFamily="-105" charset="-128"/>
                        </a:rPr>
                        <a:t>Electron energy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5" charset="0"/>
                        <a:ea typeface="ヒラギノ丸ゴ Pro W4" pitchFamily="-105" charset="-128"/>
                        <a:cs typeface="ヒラギノ丸ゴ Pro W4" pitchFamily="-105" charset="-128"/>
                      </a:endParaRPr>
                    </a:p>
                  </a:txBody>
                  <a:tcPr marL="21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387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-105" charset="0"/>
                          <a:ea typeface="Times" pitchFamily="-105" charset="0"/>
                          <a:cs typeface="Times" pitchFamily="-105" charset="0"/>
                        </a:rPr>
                        <a:t>8 GeV</a:t>
                      </a: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5" charset="0"/>
                        <a:ea typeface="ヒラギノ丸ゴ Pro W4" pitchFamily="-105" charset="-128"/>
                        <a:cs typeface="ヒラギノ丸ゴ Pro W4" pitchFamily="-105" charset="-128"/>
                      </a:endParaRPr>
                    </a:p>
                  </a:txBody>
                  <a:tcPr marL="21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387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5" charset="0"/>
                          <a:ea typeface="Times" pitchFamily="-105" charset="0"/>
                          <a:cs typeface="Times" pitchFamily="-105" charset="0"/>
                        </a:rPr>
                        <a:t>6 GeV</a:t>
                      </a: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5" charset="0"/>
                        <a:ea typeface="ヒラギノ丸ゴ Pro W4" pitchFamily="-105" charset="-128"/>
                        <a:cs typeface="ヒラギノ丸ゴ Pro W4" pitchFamily="-105" charset="-128"/>
                      </a:endParaRPr>
                    </a:p>
                  </a:txBody>
                  <a:tcPr marL="21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2387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5" charset="0"/>
                          <a:ea typeface="ヒラギノ丸ゴ Pro W4" pitchFamily="-105" charset="-128"/>
                          <a:cs typeface="ヒラギノ丸ゴ Pro W4" pitchFamily="-105" charset="-128"/>
                        </a:rPr>
                        <a:t>Current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5" charset="0"/>
                        <a:ea typeface="ヒラギノ丸ゴ Pro W4" pitchFamily="-105" charset="-128"/>
                        <a:cs typeface="ヒラギノ丸ゴ Pro W4" pitchFamily="-105" charset="-128"/>
                      </a:endParaRPr>
                    </a:p>
                  </a:txBody>
                  <a:tcPr marL="21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387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-105" charset="0"/>
                          <a:ea typeface="Times" pitchFamily="-105" charset="0"/>
                          <a:cs typeface="Times" pitchFamily="-105" charset="0"/>
                        </a:rPr>
                        <a:t>100 mA</a:t>
                      </a: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5" charset="0"/>
                        <a:ea typeface="ヒラギノ丸ゴ Pro W4" pitchFamily="-105" charset="-128"/>
                        <a:cs typeface="ヒラギノ丸ゴ Pro W4" pitchFamily="-105" charset="-128"/>
                      </a:endParaRPr>
                    </a:p>
                  </a:txBody>
                  <a:tcPr marL="21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387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5" charset="0"/>
                          <a:ea typeface="Times" pitchFamily="-105" charset="0"/>
                          <a:cs typeface="Times" pitchFamily="-105" charset="0"/>
                        </a:rPr>
                        <a:t>~300 mA</a:t>
                      </a: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5" charset="0"/>
                        <a:ea typeface="ヒラギノ丸ゴ Pro W4" pitchFamily="-105" charset="-128"/>
                        <a:cs typeface="ヒラギノ丸ゴ Pro W4" pitchFamily="-105" charset="-128"/>
                      </a:endParaRPr>
                    </a:p>
                  </a:txBody>
                  <a:tcPr marL="21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2387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5" charset="0"/>
                          <a:ea typeface="ヒラギノ丸ゴ Pro W4" pitchFamily="-105" charset="-128"/>
                          <a:cs typeface="ヒラギノ丸ゴ Pro W4" pitchFamily="-105" charset="-128"/>
                        </a:rPr>
                        <a:t>Emitance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5" charset="0"/>
                        <a:ea typeface="ヒラギノ丸ゴ Pro W4" pitchFamily="-105" charset="-128"/>
                        <a:cs typeface="ヒラギノ丸ゴ Pro W4" pitchFamily="-105" charset="-128"/>
                      </a:endParaRPr>
                    </a:p>
                  </a:txBody>
                  <a:tcPr marL="21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387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-105" charset="0"/>
                          <a:ea typeface="Times" pitchFamily="-105" charset="0"/>
                          <a:cs typeface="Times" pitchFamily="-105" charset="0"/>
                        </a:rPr>
                        <a:t>3.4 nm.rad</a:t>
                      </a: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5" charset="0"/>
                        <a:ea typeface="ヒラギノ丸ゴ Pro W4" pitchFamily="-105" charset="-128"/>
                        <a:cs typeface="ヒラギノ丸ゴ Pro W4" pitchFamily="-105" charset="-128"/>
                      </a:endParaRPr>
                    </a:p>
                  </a:txBody>
                  <a:tcPr marL="21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387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5" charset="0"/>
                          <a:ea typeface="Times" pitchFamily="-105" charset="0"/>
                          <a:cs typeface="Times" pitchFamily="-105" charset="0"/>
                        </a:rPr>
                        <a:t>67→10 </a:t>
                      </a:r>
                      <a:r>
                        <a:rPr kumimoji="1" lang="en-US" altLang="ja-JP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5" charset="0"/>
                          <a:ea typeface="Times" pitchFamily="-105" charset="0"/>
                          <a:cs typeface="Times" pitchFamily="-105" charset="0"/>
                        </a:rPr>
                        <a:t>pm.rad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5" charset="0"/>
                        <a:ea typeface="ヒラギノ丸ゴ Pro W4" pitchFamily="-105" charset="-128"/>
                        <a:cs typeface="ヒラギノ丸ゴ Pro W4" pitchFamily="-105" charset="-128"/>
                      </a:endParaRPr>
                    </a:p>
                  </a:txBody>
                  <a:tcPr marL="21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2387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5" charset="0"/>
                          <a:ea typeface="ヒラギノ丸ゴ Pro W4" pitchFamily="-105" charset="-128"/>
                          <a:cs typeface="ヒラギノ丸ゴ Pro W4" pitchFamily="-105" charset="-128"/>
                        </a:rPr>
                        <a:t>Energy spread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5" charset="0"/>
                        <a:ea typeface="ヒラギノ丸ゴ Pro W4" pitchFamily="-105" charset="-128"/>
                        <a:cs typeface="ヒラギノ丸ゴ Pro W4" pitchFamily="-105" charset="-128"/>
                      </a:endParaRPr>
                    </a:p>
                  </a:txBody>
                  <a:tcPr marL="21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387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-105" charset="0"/>
                          <a:ea typeface="Times" pitchFamily="-105" charset="0"/>
                          <a:cs typeface="Times" pitchFamily="-105" charset="0"/>
                        </a:rPr>
                        <a:t>0.0011</a:t>
                      </a: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5" charset="0"/>
                        <a:ea typeface="ヒラギノ丸ゴ Pro W4" pitchFamily="-105" charset="-128"/>
                        <a:cs typeface="ヒラギノ丸ゴ Pro W4" pitchFamily="-105" charset="-128"/>
                      </a:endParaRPr>
                    </a:p>
                  </a:txBody>
                  <a:tcPr marL="21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387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5" charset="0"/>
                          <a:ea typeface="Times" pitchFamily="-105" charset="0"/>
                          <a:cs typeface="Times" pitchFamily="-105" charset="0"/>
                        </a:rPr>
                        <a:t>~0.001</a:t>
                      </a: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5" charset="0"/>
                        <a:ea typeface="ヒラギノ丸ゴ Pro W4" pitchFamily="-105" charset="-128"/>
                        <a:cs typeface="ヒラギノ丸ゴ Pro W4" pitchFamily="-105" charset="-128"/>
                      </a:endParaRPr>
                    </a:p>
                  </a:txBody>
                  <a:tcPr marL="21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2387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5" charset="0"/>
                          <a:ea typeface="Times" pitchFamily="-105" charset="0"/>
                          <a:cs typeface="Times" pitchFamily="-105" charset="0"/>
                        </a:rPr>
                        <a:t>Coupling</a:t>
                      </a:r>
                    </a:p>
                  </a:txBody>
                  <a:tcPr marL="21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387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5" charset="0"/>
                          <a:ea typeface="Times" pitchFamily="-105" charset="0"/>
                          <a:cs typeface="Times" pitchFamily="-105" charset="0"/>
                        </a:rPr>
                        <a:t>0.2 %</a:t>
                      </a: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5" charset="0"/>
                        <a:ea typeface="ヒラギノ丸ゴ Pro W4" pitchFamily="-105" charset="-128"/>
                        <a:cs typeface="ヒラギノ丸ゴ Pro W4" pitchFamily="-105" charset="-128"/>
                      </a:endParaRPr>
                    </a:p>
                  </a:txBody>
                  <a:tcPr marL="21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387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5" charset="0"/>
                          <a:ea typeface="Times" pitchFamily="-105" charset="0"/>
                          <a:cs typeface="Times" pitchFamily="-105" charset="0"/>
                        </a:rPr>
                        <a:t>~2 %</a:t>
                      </a: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5" charset="0"/>
                        <a:ea typeface="ヒラギノ丸ゴ Pro W4" pitchFamily="-105" charset="-128"/>
                        <a:cs typeface="ヒラギノ丸ゴ Pro W4" pitchFamily="-105" charset="-128"/>
                      </a:endParaRPr>
                    </a:p>
                  </a:txBody>
                  <a:tcPr marL="21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2387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5" charset="0"/>
                          <a:ea typeface="ヒラギノ丸ゴ Pro W4" pitchFamily="-105" charset="-128"/>
                          <a:cs typeface="ヒラギノ丸ゴ Pro W4" pitchFamily="-105" charset="-128"/>
                        </a:rPr>
                        <a:t>Bunch length </a:t>
                      </a: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5" charset="0"/>
                          <a:ea typeface="Times" pitchFamily="-105" charset="0"/>
                          <a:cs typeface="Times" pitchFamily="-105" charset="0"/>
                        </a:rPr>
                        <a:t>(</a:t>
                      </a:r>
                      <a:r>
                        <a:rPr kumimoji="1" lang="en-US" altLang="ja-JP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5" charset="0"/>
                          <a:ea typeface="Times" pitchFamily="-105" charset="0"/>
                          <a:cs typeface="Times" pitchFamily="-105" charset="0"/>
                        </a:rPr>
                        <a:t>rms</a:t>
                      </a: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5" charset="0"/>
                          <a:ea typeface="Times" pitchFamily="-105" charset="0"/>
                          <a:cs typeface="Times" pitchFamily="-105" charset="0"/>
                        </a:rPr>
                        <a:t>)</a:t>
                      </a:r>
                    </a:p>
                  </a:txBody>
                  <a:tcPr marL="21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387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5" charset="0"/>
                          <a:ea typeface="Times" pitchFamily="-105" charset="0"/>
                          <a:cs typeface="Times" pitchFamily="-105" charset="0"/>
                        </a:rPr>
                        <a:t>13 ps</a:t>
                      </a: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5" charset="0"/>
                        <a:ea typeface="ヒラギノ丸ゴ Pro W4" pitchFamily="-105" charset="-128"/>
                        <a:cs typeface="ヒラギノ丸ゴ Pro W4" pitchFamily="-105" charset="-128"/>
                      </a:endParaRPr>
                    </a:p>
                  </a:txBody>
                  <a:tcPr marL="21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387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5" charset="0"/>
                          <a:ea typeface="Times" pitchFamily="-105" charset="0"/>
                          <a:cs typeface="Times" pitchFamily="-105" charset="0"/>
                        </a:rPr>
                        <a:t>&gt;20 ps</a:t>
                      </a: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5" charset="0"/>
                        <a:ea typeface="ヒラギノ丸ゴ Pro W4" pitchFamily="-105" charset="-128"/>
                        <a:cs typeface="ヒラギノ丸ゴ Pro W4" pitchFamily="-105" charset="-128"/>
                      </a:endParaRPr>
                    </a:p>
                  </a:txBody>
                  <a:tcPr marL="21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2387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5" charset="0"/>
                          <a:ea typeface="ヒラギノ丸ゴ Pro W4" pitchFamily="-105" charset="-128"/>
                          <a:cs typeface="ヒラギノ丸ゴ Pro W4" pitchFamily="-105" charset="-128"/>
                        </a:rPr>
                        <a:t>Circumference</a:t>
                      </a:r>
                      <a:endParaRPr kumimoji="1" lang="en-US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5" charset="0"/>
                        <a:ea typeface="Times" pitchFamily="-105" charset="0"/>
                        <a:cs typeface="Times" pitchFamily="-105" charset="0"/>
                      </a:endParaRPr>
                    </a:p>
                  </a:txBody>
                  <a:tcPr marL="21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387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5" charset="0"/>
                          <a:ea typeface="Times" pitchFamily="-105" charset="0"/>
                          <a:cs typeface="Times" pitchFamily="-105" charset="0"/>
                        </a:rPr>
                        <a:t>1436 m</a:t>
                      </a: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5" charset="0"/>
                        <a:ea typeface="ヒラギノ丸ゴ Pro W4" pitchFamily="-105" charset="-128"/>
                        <a:cs typeface="ヒラギノ丸ゴ Pro W4" pitchFamily="-105" charset="-128"/>
                      </a:endParaRPr>
                    </a:p>
                  </a:txBody>
                  <a:tcPr marL="21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387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5" charset="0"/>
                          <a:ea typeface="Times" pitchFamily="-105" charset="0"/>
                          <a:cs typeface="Times" pitchFamily="-105" charset="0"/>
                        </a:rPr>
                        <a:t>1436 m</a:t>
                      </a: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5" charset="0"/>
                        <a:ea typeface="ヒラギノ丸ゴ Pro W4" pitchFamily="-105" charset="-128"/>
                        <a:cs typeface="ヒラギノ丸ゴ Pro W4" pitchFamily="-105" charset="-128"/>
                      </a:endParaRPr>
                    </a:p>
                  </a:txBody>
                  <a:tcPr marL="21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2387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5" charset="0"/>
                          <a:ea typeface="ヒラギノ丸ゴ Pro W4" pitchFamily="-105" charset="-128"/>
                          <a:cs typeface="ヒラギノ丸ゴ Pro W4" pitchFamily="-105" charset="-128"/>
                        </a:rPr>
                        <a:t># </a:t>
                      </a:r>
                      <a:r>
                        <a:rPr kumimoji="1" lang="en-US" altLang="ja-JP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5" charset="0"/>
                          <a:ea typeface="ヒラギノ丸ゴ Pro W4" pitchFamily="-105" charset="-128"/>
                          <a:cs typeface="ヒラギノ丸ゴ Pro W4" pitchFamily="-105" charset="-128"/>
                        </a:rPr>
                        <a:t>beamlines</a:t>
                      </a:r>
                      <a:endParaRPr kumimoji="1" lang="en-US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5" charset="0"/>
                        <a:ea typeface="Times" pitchFamily="-105" charset="0"/>
                        <a:cs typeface="Times" pitchFamily="-105" charset="0"/>
                      </a:endParaRPr>
                    </a:p>
                  </a:txBody>
                  <a:tcPr marL="21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387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5" charset="0"/>
                          <a:ea typeface="ヒラギノ丸ゴ Pro W4" pitchFamily="-105" charset="-128"/>
                          <a:cs typeface="ヒラギノ丸ゴ Pro W4" pitchFamily="-105" charset="-128"/>
                        </a:rPr>
                        <a:t>62 max.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5" charset="0"/>
                        <a:ea typeface="ヒラギノ丸ゴ Pro W4" pitchFamily="-105" charset="-128"/>
                        <a:cs typeface="ヒラギノ丸ゴ Pro W4" pitchFamily="-105" charset="-128"/>
                      </a:endParaRPr>
                    </a:p>
                  </a:txBody>
                  <a:tcPr marL="21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387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5" charset="0"/>
                          <a:ea typeface="ヒラギノ丸ゴ Pro W4" pitchFamily="-105" charset="-128"/>
                          <a:cs typeface="ヒラギノ丸ゴ Pro W4" pitchFamily="-105" charset="-128"/>
                        </a:rPr>
                        <a:t>62+ max.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105" charset="0"/>
                        <a:ea typeface="ヒラギノ丸ゴ Pro W4" pitchFamily="-105" charset="-128"/>
                        <a:cs typeface="ヒラギノ丸ゴ Pro W4" pitchFamily="-105" charset="-128"/>
                      </a:endParaRPr>
                    </a:p>
                  </a:txBody>
                  <a:tcPr marL="21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sp>
        <p:nvSpPr>
          <p:cNvPr id="3" name="テキスト ボックス 180"/>
          <p:cNvSpPr txBox="1">
            <a:spLocks noChangeArrowheads="1"/>
          </p:cNvSpPr>
          <p:nvPr/>
        </p:nvSpPr>
        <p:spPr bwMode="auto">
          <a:xfrm>
            <a:off x="1447800" y="5614090"/>
            <a:ext cx="615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dirty="0" smtClean="0"/>
              <a:t>* Parameters for SP8-II may be changed.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98"/>
          <p:cNvSpPr txBox="1">
            <a:spLocks noChangeArrowheads="1"/>
          </p:cNvSpPr>
          <p:nvPr/>
        </p:nvSpPr>
        <p:spPr bwMode="auto">
          <a:xfrm>
            <a:off x="7068851" y="1767170"/>
            <a:ext cx="132239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</a:rPr>
              <a:t>X 1000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  <p:pic>
        <p:nvPicPr>
          <p:cNvPr id="3" name="図 211" descr="BrillCurve-eps-converted-to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419" y="1183081"/>
            <a:ext cx="6489981" cy="422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上矢印 5"/>
          <p:cNvSpPr/>
          <p:nvPr/>
        </p:nvSpPr>
        <p:spPr>
          <a:xfrm>
            <a:off x="6839858" y="1545662"/>
            <a:ext cx="215900" cy="104197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00800" y="4267200"/>
            <a:ext cx="26180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Energy :        6 </a:t>
            </a:r>
            <a:r>
              <a:rPr kumimoji="1" lang="en-US" altLang="ja-JP" sz="2000" dirty="0" err="1" smtClean="0"/>
              <a:t>GeV</a:t>
            </a:r>
            <a:endParaRPr kumimoji="1" lang="en-US" altLang="ja-JP" sz="2000" dirty="0" smtClean="0"/>
          </a:p>
          <a:p>
            <a:r>
              <a:rPr lang="en-US" altLang="ja-JP" sz="2000" dirty="0" err="1" smtClean="0"/>
              <a:t>Emittance</a:t>
            </a:r>
            <a:r>
              <a:rPr lang="en-US" altLang="ja-JP" sz="2000" dirty="0" smtClean="0"/>
              <a:t>: 35 pm.rad</a:t>
            </a:r>
          </a:p>
          <a:p>
            <a:r>
              <a:rPr lang="en-US" altLang="ja-JP" sz="2000" dirty="0" smtClean="0"/>
              <a:t>Coupling:     2 %</a:t>
            </a:r>
          </a:p>
          <a:p>
            <a:r>
              <a:rPr lang="en-US" altLang="ja-JP" sz="2000" dirty="0" smtClean="0"/>
              <a:t>Energy spread: 0.1%</a:t>
            </a:r>
          </a:p>
          <a:p>
            <a:r>
              <a:rPr lang="en-US" altLang="ja-JP" sz="2000" dirty="0" smtClean="0"/>
              <a:t>Current:       300 </a:t>
            </a:r>
            <a:r>
              <a:rPr lang="en-US" altLang="ja-JP" sz="2000" dirty="0" err="1" smtClean="0"/>
              <a:t>mA</a:t>
            </a:r>
            <a:endParaRPr lang="en-US" altLang="ja-JP" sz="2000" dirty="0" smtClean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21113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541463">
              <a:tabLst>
                <a:tab pos="463550" algn="l"/>
              </a:tabLst>
            </a:pPr>
            <a:r>
              <a:rPr lang="en-US" sz="2400" b="1" dirty="0" smtClean="0"/>
              <a:t>	</a:t>
            </a:r>
            <a:r>
              <a:rPr lang="en-US" sz="2800" b="1" dirty="0" smtClean="0"/>
              <a:t>Brilliance:  </a:t>
            </a:r>
            <a:r>
              <a:rPr lang="en-US" sz="2800" b="1" dirty="0" err="1" smtClean="0"/>
              <a:t>SPring</a:t>
            </a:r>
            <a:r>
              <a:rPr lang="en-US" sz="2800" b="1" dirty="0" smtClean="0"/>
              <a:t>- 8 vs. SPring-8 II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025" y="241300"/>
            <a:ext cx="7772400" cy="6162675"/>
          </a:xfrm>
          <a:prstGeom prst="rect">
            <a:avLst/>
          </a:prstGeom>
          <a:noFill/>
        </p:spPr>
      </p:pic>
      <p:sp>
        <p:nvSpPr>
          <p:cNvPr id="94" name="Freeform 5"/>
          <p:cNvSpPr>
            <a:spLocks noEditPoints="1"/>
          </p:cNvSpPr>
          <p:nvPr/>
        </p:nvSpPr>
        <p:spPr bwMode="auto">
          <a:xfrm>
            <a:off x="586854" y="3343701"/>
            <a:ext cx="6042546" cy="1617237"/>
          </a:xfrm>
          <a:custGeom>
            <a:avLst/>
            <a:gdLst/>
            <a:ahLst/>
            <a:cxnLst>
              <a:cxn ang="0">
                <a:pos x="7594" y="432"/>
              </a:cxn>
              <a:cxn ang="0">
                <a:pos x="7590" y="343"/>
              </a:cxn>
              <a:cxn ang="0">
                <a:pos x="5922" y="490"/>
              </a:cxn>
              <a:cxn ang="0">
                <a:pos x="4204" y="537"/>
              </a:cxn>
              <a:cxn ang="0">
                <a:pos x="4215" y="627"/>
              </a:cxn>
              <a:cxn ang="0">
                <a:pos x="1371" y="1180"/>
              </a:cxn>
              <a:cxn ang="0">
                <a:pos x="1359" y="1136"/>
              </a:cxn>
              <a:cxn ang="0">
                <a:pos x="491" y="1417"/>
              </a:cxn>
              <a:cxn ang="0">
                <a:pos x="83" y="1650"/>
              </a:cxn>
              <a:cxn ang="0">
                <a:pos x="60" y="1684"/>
              </a:cxn>
              <a:cxn ang="0">
                <a:pos x="0" y="2088"/>
              </a:cxn>
              <a:cxn ang="0">
                <a:pos x="7" y="2102"/>
              </a:cxn>
              <a:cxn ang="0">
                <a:pos x="230" y="2316"/>
              </a:cxn>
              <a:cxn ang="0">
                <a:pos x="612" y="2722"/>
              </a:cxn>
              <a:cxn ang="0">
                <a:pos x="660" y="2646"/>
              </a:cxn>
              <a:cxn ang="0">
                <a:pos x="2838" y="3358"/>
              </a:cxn>
              <a:cxn ang="0">
                <a:pos x="2827" y="3401"/>
              </a:cxn>
              <a:cxn ang="0">
                <a:pos x="4559" y="3524"/>
              </a:cxn>
              <a:cxn ang="0">
                <a:pos x="6835" y="3446"/>
              </a:cxn>
              <a:cxn ang="0">
                <a:pos x="6835" y="3446"/>
              </a:cxn>
              <a:cxn ang="0">
                <a:pos x="9052" y="3330"/>
              </a:cxn>
              <a:cxn ang="0">
                <a:pos x="9057" y="3329"/>
              </a:cxn>
              <a:cxn ang="0">
                <a:pos x="10360" y="3034"/>
              </a:cxn>
              <a:cxn ang="0">
                <a:pos x="11569" y="2862"/>
              </a:cxn>
              <a:cxn ang="0">
                <a:pos x="11538" y="2778"/>
              </a:cxn>
              <a:cxn ang="0">
                <a:pos x="12670" y="1935"/>
              </a:cxn>
              <a:cxn ang="0">
                <a:pos x="12706" y="1962"/>
              </a:cxn>
              <a:cxn ang="0">
                <a:pos x="12785" y="1616"/>
              </a:cxn>
              <a:cxn ang="0">
                <a:pos x="12616" y="1365"/>
              </a:cxn>
              <a:cxn ang="0">
                <a:pos x="12602" y="1352"/>
              </a:cxn>
              <a:cxn ang="0">
                <a:pos x="12298" y="1163"/>
              </a:cxn>
              <a:cxn ang="0">
                <a:pos x="12294" y="1162"/>
              </a:cxn>
              <a:cxn ang="0">
                <a:pos x="11647" y="1011"/>
              </a:cxn>
              <a:cxn ang="0">
                <a:pos x="10733" y="713"/>
              </a:cxn>
              <a:cxn ang="0">
                <a:pos x="10713" y="800"/>
              </a:cxn>
              <a:cxn ang="0">
                <a:pos x="9402" y="526"/>
              </a:cxn>
              <a:cxn ang="0">
                <a:pos x="9400" y="525"/>
              </a:cxn>
              <a:cxn ang="0">
                <a:pos x="9347" y="497"/>
              </a:cxn>
              <a:cxn ang="0">
                <a:pos x="9400" y="525"/>
              </a:cxn>
              <a:cxn ang="0">
                <a:pos x="9327" y="379"/>
              </a:cxn>
              <a:cxn ang="0">
                <a:pos x="9214" y="405"/>
              </a:cxn>
              <a:cxn ang="0">
                <a:pos x="9122" y="290"/>
              </a:cxn>
              <a:cxn ang="0">
                <a:pos x="9098" y="201"/>
              </a:cxn>
              <a:cxn ang="0">
                <a:pos x="9108" y="103"/>
              </a:cxn>
              <a:cxn ang="0">
                <a:pos x="9196" y="127"/>
              </a:cxn>
              <a:cxn ang="0">
                <a:pos x="9189" y="196"/>
              </a:cxn>
              <a:cxn ang="0">
                <a:pos x="9236" y="298"/>
              </a:cxn>
              <a:cxn ang="0">
                <a:pos x="9153" y="34"/>
              </a:cxn>
              <a:cxn ang="0">
                <a:pos x="9134" y="135"/>
              </a:cxn>
              <a:cxn ang="0">
                <a:pos x="8968" y="104"/>
              </a:cxn>
              <a:cxn ang="0">
                <a:pos x="9128" y="41"/>
              </a:cxn>
              <a:cxn ang="0">
                <a:pos x="8818" y="257"/>
              </a:cxn>
              <a:cxn ang="0">
                <a:pos x="8576" y="226"/>
              </a:cxn>
              <a:cxn ang="0">
                <a:pos x="8836" y="155"/>
              </a:cxn>
              <a:cxn ang="0">
                <a:pos x="8589" y="316"/>
              </a:cxn>
            </a:cxnLst>
            <a:rect l="0" t="0" r="r" b="b"/>
            <a:pathLst>
              <a:path w="12794" h="3524">
                <a:moveTo>
                  <a:pt x="8589" y="316"/>
                </a:moveTo>
                <a:lnTo>
                  <a:pt x="7596" y="432"/>
                </a:lnTo>
                <a:lnTo>
                  <a:pt x="7587" y="343"/>
                </a:lnTo>
                <a:lnTo>
                  <a:pt x="8578" y="226"/>
                </a:lnTo>
                <a:lnTo>
                  <a:pt x="8589" y="316"/>
                </a:lnTo>
                <a:close/>
                <a:moveTo>
                  <a:pt x="7596" y="432"/>
                </a:moveTo>
                <a:lnTo>
                  <a:pt x="7594" y="432"/>
                </a:lnTo>
                <a:lnTo>
                  <a:pt x="7593" y="432"/>
                </a:lnTo>
                <a:lnTo>
                  <a:pt x="7592" y="387"/>
                </a:lnTo>
                <a:lnTo>
                  <a:pt x="7596" y="432"/>
                </a:lnTo>
                <a:close/>
                <a:moveTo>
                  <a:pt x="7593" y="432"/>
                </a:moveTo>
                <a:lnTo>
                  <a:pt x="5920" y="490"/>
                </a:lnTo>
                <a:lnTo>
                  <a:pt x="5918" y="401"/>
                </a:lnTo>
                <a:lnTo>
                  <a:pt x="7590" y="343"/>
                </a:lnTo>
                <a:lnTo>
                  <a:pt x="7593" y="432"/>
                </a:lnTo>
                <a:close/>
                <a:moveTo>
                  <a:pt x="5916" y="401"/>
                </a:moveTo>
                <a:lnTo>
                  <a:pt x="5914" y="401"/>
                </a:lnTo>
                <a:lnTo>
                  <a:pt x="5918" y="401"/>
                </a:lnTo>
                <a:lnTo>
                  <a:pt x="5919" y="445"/>
                </a:lnTo>
                <a:lnTo>
                  <a:pt x="5916" y="401"/>
                </a:lnTo>
                <a:close/>
                <a:moveTo>
                  <a:pt x="5922" y="490"/>
                </a:moveTo>
                <a:lnTo>
                  <a:pt x="4212" y="627"/>
                </a:lnTo>
                <a:lnTo>
                  <a:pt x="4204" y="537"/>
                </a:lnTo>
                <a:lnTo>
                  <a:pt x="5916" y="401"/>
                </a:lnTo>
                <a:lnTo>
                  <a:pt x="5922" y="490"/>
                </a:lnTo>
                <a:close/>
                <a:moveTo>
                  <a:pt x="4202" y="537"/>
                </a:moveTo>
                <a:lnTo>
                  <a:pt x="4206" y="536"/>
                </a:lnTo>
                <a:lnTo>
                  <a:pt x="4204" y="537"/>
                </a:lnTo>
                <a:lnTo>
                  <a:pt x="4208" y="581"/>
                </a:lnTo>
                <a:lnTo>
                  <a:pt x="4202" y="537"/>
                </a:lnTo>
                <a:close/>
                <a:moveTo>
                  <a:pt x="4215" y="627"/>
                </a:moveTo>
                <a:lnTo>
                  <a:pt x="2367" y="899"/>
                </a:lnTo>
                <a:lnTo>
                  <a:pt x="2354" y="809"/>
                </a:lnTo>
                <a:lnTo>
                  <a:pt x="4202" y="537"/>
                </a:lnTo>
                <a:lnTo>
                  <a:pt x="4215" y="627"/>
                </a:lnTo>
                <a:close/>
                <a:moveTo>
                  <a:pt x="2349" y="810"/>
                </a:moveTo>
                <a:lnTo>
                  <a:pt x="2352" y="810"/>
                </a:lnTo>
                <a:lnTo>
                  <a:pt x="2354" y="809"/>
                </a:lnTo>
                <a:lnTo>
                  <a:pt x="2361" y="853"/>
                </a:lnTo>
                <a:lnTo>
                  <a:pt x="2349" y="810"/>
                </a:lnTo>
                <a:close/>
                <a:moveTo>
                  <a:pt x="2372" y="898"/>
                </a:moveTo>
                <a:lnTo>
                  <a:pt x="1371" y="1180"/>
                </a:lnTo>
                <a:lnTo>
                  <a:pt x="1346" y="1092"/>
                </a:lnTo>
                <a:lnTo>
                  <a:pt x="2349" y="810"/>
                </a:lnTo>
                <a:lnTo>
                  <a:pt x="2372" y="898"/>
                </a:lnTo>
                <a:close/>
                <a:moveTo>
                  <a:pt x="1343" y="1094"/>
                </a:moveTo>
                <a:lnTo>
                  <a:pt x="1345" y="1093"/>
                </a:lnTo>
                <a:lnTo>
                  <a:pt x="1346" y="1092"/>
                </a:lnTo>
                <a:lnTo>
                  <a:pt x="1359" y="1136"/>
                </a:lnTo>
                <a:lnTo>
                  <a:pt x="1343" y="1094"/>
                </a:lnTo>
                <a:close/>
                <a:moveTo>
                  <a:pt x="1375" y="1178"/>
                </a:moveTo>
                <a:lnTo>
                  <a:pt x="529" y="1499"/>
                </a:lnTo>
                <a:lnTo>
                  <a:pt x="498" y="1415"/>
                </a:lnTo>
                <a:lnTo>
                  <a:pt x="1343" y="1094"/>
                </a:lnTo>
                <a:lnTo>
                  <a:pt x="1375" y="1178"/>
                </a:lnTo>
                <a:close/>
                <a:moveTo>
                  <a:pt x="491" y="1417"/>
                </a:moveTo>
                <a:lnTo>
                  <a:pt x="493" y="1416"/>
                </a:lnTo>
                <a:lnTo>
                  <a:pt x="498" y="1415"/>
                </a:lnTo>
                <a:lnTo>
                  <a:pt x="514" y="1457"/>
                </a:lnTo>
                <a:lnTo>
                  <a:pt x="491" y="1417"/>
                </a:lnTo>
                <a:close/>
                <a:moveTo>
                  <a:pt x="535" y="1496"/>
                </a:moveTo>
                <a:lnTo>
                  <a:pt x="127" y="1729"/>
                </a:lnTo>
                <a:lnTo>
                  <a:pt x="83" y="1650"/>
                </a:lnTo>
                <a:lnTo>
                  <a:pt x="491" y="1417"/>
                </a:lnTo>
                <a:lnTo>
                  <a:pt x="535" y="1496"/>
                </a:lnTo>
                <a:close/>
                <a:moveTo>
                  <a:pt x="60" y="1684"/>
                </a:moveTo>
                <a:lnTo>
                  <a:pt x="63" y="1662"/>
                </a:lnTo>
                <a:lnTo>
                  <a:pt x="83" y="1650"/>
                </a:lnTo>
                <a:lnTo>
                  <a:pt x="104" y="1690"/>
                </a:lnTo>
                <a:lnTo>
                  <a:pt x="60" y="1684"/>
                </a:lnTo>
                <a:close/>
                <a:moveTo>
                  <a:pt x="150" y="1697"/>
                </a:moveTo>
                <a:lnTo>
                  <a:pt x="91" y="2086"/>
                </a:lnTo>
                <a:lnTo>
                  <a:pt x="2" y="2073"/>
                </a:lnTo>
                <a:lnTo>
                  <a:pt x="60" y="1684"/>
                </a:lnTo>
                <a:lnTo>
                  <a:pt x="150" y="1697"/>
                </a:lnTo>
                <a:close/>
                <a:moveTo>
                  <a:pt x="7" y="2102"/>
                </a:moveTo>
                <a:lnTo>
                  <a:pt x="0" y="2088"/>
                </a:lnTo>
                <a:lnTo>
                  <a:pt x="2" y="2073"/>
                </a:lnTo>
                <a:lnTo>
                  <a:pt x="46" y="2079"/>
                </a:lnTo>
                <a:lnTo>
                  <a:pt x="7" y="2102"/>
                </a:lnTo>
                <a:close/>
                <a:moveTo>
                  <a:pt x="86" y="2056"/>
                </a:moveTo>
                <a:lnTo>
                  <a:pt x="242" y="2329"/>
                </a:lnTo>
                <a:lnTo>
                  <a:pt x="163" y="2374"/>
                </a:lnTo>
                <a:lnTo>
                  <a:pt x="7" y="2102"/>
                </a:lnTo>
                <a:lnTo>
                  <a:pt x="86" y="2056"/>
                </a:lnTo>
                <a:close/>
                <a:moveTo>
                  <a:pt x="175" y="2387"/>
                </a:moveTo>
                <a:lnTo>
                  <a:pt x="167" y="2381"/>
                </a:lnTo>
                <a:lnTo>
                  <a:pt x="163" y="2374"/>
                </a:lnTo>
                <a:lnTo>
                  <a:pt x="202" y="2351"/>
                </a:lnTo>
                <a:lnTo>
                  <a:pt x="175" y="2387"/>
                </a:lnTo>
                <a:close/>
                <a:moveTo>
                  <a:pt x="230" y="2316"/>
                </a:moveTo>
                <a:lnTo>
                  <a:pt x="666" y="2650"/>
                </a:lnTo>
                <a:lnTo>
                  <a:pt x="612" y="2722"/>
                </a:lnTo>
                <a:lnTo>
                  <a:pt x="175" y="2387"/>
                </a:lnTo>
                <a:lnTo>
                  <a:pt x="230" y="2316"/>
                </a:lnTo>
                <a:close/>
                <a:moveTo>
                  <a:pt x="619" y="2726"/>
                </a:moveTo>
                <a:lnTo>
                  <a:pt x="615" y="2725"/>
                </a:lnTo>
                <a:lnTo>
                  <a:pt x="612" y="2722"/>
                </a:lnTo>
                <a:lnTo>
                  <a:pt x="639" y="2686"/>
                </a:lnTo>
                <a:lnTo>
                  <a:pt x="619" y="2726"/>
                </a:lnTo>
                <a:close/>
                <a:moveTo>
                  <a:pt x="660" y="2646"/>
                </a:moveTo>
                <a:lnTo>
                  <a:pt x="1254" y="2953"/>
                </a:lnTo>
                <a:lnTo>
                  <a:pt x="1213" y="3033"/>
                </a:lnTo>
                <a:lnTo>
                  <a:pt x="619" y="2726"/>
                </a:lnTo>
                <a:lnTo>
                  <a:pt x="660" y="2646"/>
                </a:lnTo>
                <a:close/>
                <a:moveTo>
                  <a:pt x="1221" y="3037"/>
                </a:moveTo>
                <a:lnTo>
                  <a:pt x="1217" y="3035"/>
                </a:lnTo>
                <a:lnTo>
                  <a:pt x="1213" y="3033"/>
                </a:lnTo>
                <a:lnTo>
                  <a:pt x="1233" y="2993"/>
                </a:lnTo>
                <a:lnTo>
                  <a:pt x="1221" y="3037"/>
                </a:lnTo>
                <a:close/>
                <a:moveTo>
                  <a:pt x="1244" y="2950"/>
                </a:moveTo>
                <a:lnTo>
                  <a:pt x="2838" y="3358"/>
                </a:lnTo>
                <a:lnTo>
                  <a:pt x="2816" y="3445"/>
                </a:lnTo>
                <a:lnTo>
                  <a:pt x="1221" y="3037"/>
                </a:lnTo>
                <a:lnTo>
                  <a:pt x="1244" y="2950"/>
                </a:lnTo>
                <a:close/>
                <a:moveTo>
                  <a:pt x="2825" y="3446"/>
                </a:moveTo>
                <a:lnTo>
                  <a:pt x="2821" y="3446"/>
                </a:lnTo>
                <a:lnTo>
                  <a:pt x="2816" y="3445"/>
                </a:lnTo>
                <a:lnTo>
                  <a:pt x="2827" y="3401"/>
                </a:lnTo>
                <a:lnTo>
                  <a:pt x="2825" y="3446"/>
                </a:lnTo>
                <a:close/>
                <a:moveTo>
                  <a:pt x="2829" y="3356"/>
                </a:moveTo>
                <a:lnTo>
                  <a:pt x="4561" y="3433"/>
                </a:lnTo>
                <a:lnTo>
                  <a:pt x="4556" y="3524"/>
                </a:lnTo>
                <a:lnTo>
                  <a:pt x="2825" y="3446"/>
                </a:lnTo>
                <a:lnTo>
                  <a:pt x="2829" y="3356"/>
                </a:lnTo>
                <a:close/>
                <a:moveTo>
                  <a:pt x="4559" y="3524"/>
                </a:moveTo>
                <a:lnTo>
                  <a:pt x="4557" y="3524"/>
                </a:lnTo>
                <a:lnTo>
                  <a:pt x="4556" y="3524"/>
                </a:lnTo>
                <a:lnTo>
                  <a:pt x="4558" y="3479"/>
                </a:lnTo>
                <a:lnTo>
                  <a:pt x="4559" y="3524"/>
                </a:lnTo>
                <a:close/>
                <a:moveTo>
                  <a:pt x="4556" y="3433"/>
                </a:moveTo>
                <a:lnTo>
                  <a:pt x="6832" y="3356"/>
                </a:lnTo>
                <a:lnTo>
                  <a:pt x="6835" y="3446"/>
                </a:lnTo>
                <a:lnTo>
                  <a:pt x="4559" y="3524"/>
                </a:lnTo>
                <a:lnTo>
                  <a:pt x="4556" y="3433"/>
                </a:lnTo>
                <a:close/>
                <a:moveTo>
                  <a:pt x="6835" y="3446"/>
                </a:moveTo>
                <a:lnTo>
                  <a:pt x="6837" y="3446"/>
                </a:lnTo>
                <a:lnTo>
                  <a:pt x="6835" y="3446"/>
                </a:lnTo>
                <a:lnTo>
                  <a:pt x="6833" y="3401"/>
                </a:lnTo>
                <a:lnTo>
                  <a:pt x="6835" y="3446"/>
                </a:lnTo>
                <a:close/>
                <a:moveTo>
                  <a:pt x="6831" y="3356"/>
                </a:moveTo>
                <a:lnTo>
                  <a:pt x="9048" y="3239"/>
                </a:lnTo>
                <a:lnTo>
                  <a:pt x="9052" y="3330"/>
                </a:lnTo>
                <a:lnTo>
                  <a:pt x="6835" y="3446"/>
                </a:lnTo>
                <a:lnTo>
                  <a:pt x="6831" y="3356"/>
                </a:lnTo>
                <a:close/>
                <a:moveTo>
                  <a:pt x="9057" y="3329"/>
                </a:moveTo>
                <a:lnTo>
                  <a:pt x="9052" y="3330"/>
                </a:lnTo>
                <a:lnTo>
                  <a:pt x="9052" y="3330"/>
                </a:lnTo>
                <a:lnTo>
                  <a:pt x="9050" y="3284"/>
                </a:lnTo>
                <a:lnTo>
                  <a:pt x="9057" y="3329"/>
                </a:lnTo>
                <a:close/>
                <a:moveTo>
                  <a:pt x="9044" y="3240"/>
                </a:moveTo>
                <a:lnTo>
                  <a:pt x="10363" y="3034"/>
                </a:lnTo>
                <a:lnTo>
                  <a:pt x="10377" y="3122"/>
                </a:lnTo>
                <a:lnTo>
                  <a:pt x="9057" y="3329"/>
                </a:lnTo>
                <a:lnTo>
                  <a:pt x="9044" y="3240"/>
                </a:lnTo>
                <a:close/>
                <a:moveTo>
                  <a:pt x="10380" y="3122"/>
                </a:moveTo>
                <a:lnTo>
                  <a:pt x="10381" y="3121"/>
                </a:lnTo>
                <a:lnTo>
                  <a:pt x="10377" y="3122"/>
                </a:lnTo>
                <a:lnTo>
                  <a:pt x="10370" y="3078"/>
                </a:lnTo>
                <a:lnTo>
                  <a:pt x="10380" y="3122"/>
                </a:lnTo>
                <a:close/>
                <a:moveTo>
                  <a:pt x="10360" y="3034"/>
                </a:moveTo>
                <a:lnTo>
                  <a:pt x="11549" y="2773"/>
                </a:lnTo>
                <a:lnTo>
                  <a:pt x="11569" y="2862"/>
                </a:lnTo>
                <a:lnTo>
                  <a:pt x="10380" y="3122"/>
                </a:lnTo>
                <a:lnTo>
                  <a:pt x="10360" y="3034"/>
                </a:lnTo>
                <a:close/>
                <a:moveTo>
                  <a:pt x="11579" y="2858"/>
                </a:moveTo>
                <a:lnTo>
                  <a:pt x="11574" y="2861"/>
                </a:lnTo>
                <a:lnTo>
                  <a:pt x="11569" y="2862"/>
                </a:lnTo>
                <a:lnTo>
                  <a:pt x="11559" y="2818"/>
                </a:lnTo>
                <a:lnTo>
                  <a:pt x="11579" y="2858"/>
                </a:lnTo>
                <a:close/>
                <a:moveTo>
                  <a:pt x="11538" y="2778"/>
                </a:moveTo>
                <a:lnTo>
                  <a:pt x="12365" y="2350"/>
                </a:lnTo>
                <a:lnTo>
                  <a:pt x="12406" y="2430"/>
                </a:lnTo>
                <a:lnTo>
                  <a:pt x="11579" y="2858"/>
                </a:lnTo>
                <a:lnTo>
                  <a:pt x="11538" y="2778"/>
                </a:lnTo>
                <a:close/>
                <a:moveTo>
                  <a:pt x="12421" y="2417"/>
                </a:moveTo>
                <a:lnTo>
                  <a:pt x="12415" y="2426"/>
                </a:lnTo>
                <a:lnTo>
                  <a:pt x="12406" y="2430"/>
                </a:lnTo>
                <a:lnTo>
                  <a:pt x="12385" y="2390"/>
                </a:lnTo>
                <a:lnTo>
                  <a:pt x="12421" y="2417"/>
                </a:lnTo>
                <a:close/>
                <a:moveTo>
                  <a:pt x="12349" y="2363"/>
                </a:moveTo>
                <a:lnTo>
                  <a:pt x="12670" y="1935"/>
                </a:lnTo>
                <a:lnTo>
                  <a:pt x="12742" y="1989"/>
                </a:lnTo>
                <a:lnTo>
                  <a:pt x="12421" y="2417"/>
                </a:lnTo>
                <a:lnTo>
                  <a:pt x="12349" y="2363"/>
                </a:lnTo>
                <a:close/>
                <a:moveTo>
                  <a:pt x="12750" y="1968"/>
                </a:moveTo>
                <a:lnTo>
                  <a:pt x="12749" y="1980"/>
                </a:lnTo>
                <a:lnTo>
                  <a:pt x="12742" y="1989"/>
                </a:lnTo>
                <a:lnTo>
                  <a:pt x="12706" y="1962"/>
                </a:lnTo>
                <a:lnTo>
                  <a:pt x="12750" y="1968"/>
                </a:lnTo>
                <a:close/>
                <a:moveTo>
                  <a:pt x="12662" y="1957"/>
                </a:moveTo>
                <a:lnTo>
                  <a:pt x="12703" y="1635"/>
                </a:lnTo>
                <a:lnTo>
                  <a:pt x="12792" y="1647"/>
                </a:lnTo>
                <a:lnTo>
                  <a:pt x="12750" y="1968"/>
                </a:lnTo>
                <a:lnTo>
                  <a:pt x="12662" y="1957"/>
                </a:lnTo>
                <a:close/>
                <a:moveTo>
                  <a:pt x="12785" y="1616"/>
                </a:moveTo>
                <a:lnTo>
                  <a:pt x="12794" y="1630"/>
                </a:lnTo>
                <a:lnTo>
                  <a:pt x="12792" y="1647"/>
                </a:lnTo>
                <a:lnTo>
                  <a:pt x="12747" y="1642"/>
                </a:lnTo>
                <a:lnTo>
                  <a:pt x="12785" y="1616"/>
                </a:lnTo>
                <a:close/>
                <a:moveTo>
                  <a:pt x="12710" y="1667"/>
                </a:moveTo>
                <a:lnTo>
                  <a:pt x="12541" y="1416"/>
                </a:lnTo>
                <a:lnTo>
                  <a:pt x="12616" y="1365"/>
                </a:lnTo>
                <a:lnTo>
                  <a:pt x="12785" y="1616"/>
                </a:lnTo>
                <a:lnTo>
                  <a:pt x="12710" y="1667"/>
                </a:lnTo>
                <a:close/>
                <a:moveTo>
                  <a:pt x="12602" y="1352"/>
                </a:moveTo>
                <a:lnTo>
                  <a:pt x="12611" y="1358"/>
                </a:lnTo>
                <a:lnTo>
                  <a:pt x="12616" y="1365"/>
                </a:lnTo>
                <a:lnTo>
                  <a:pt x="12578" y="1390"/>
                </a:lnTo>
                <a:lnTo>
                  <a:pt x="12602" y="1352"/>
                </a:lnTo>
                <a:close/>
                <a:moveTo>
                  <a:pt x="12555" y="1429"/>
                </a:moveTo>
                <a:lnTo>
                  <a:pt x="12254" y="1242"/>
                </a:lnTo>
                <a:lnTo>
                  <a:pt x="12302" y="1165"/>
                </a:lnTo>
                <a:lnTo>
                  <a:pt x="12602" y="1352"/>
                </a:lnTo>
                <a:lnTo>
                  <a:pt x="12555" y="1429"/>
                </a:lnTo>
                <a:close/>
                <a:moveTo>
                  <a:pt x="12294" y="1162"/>
                </a:moveTo>
                <a:lnTo>
                  <a:pt x="12298" y="1163"/>
                </a:lnTo>
                <a:lnTo>
                  <a:pt x="12302" y="1165"/>
                </a:lnTo>
                <a:lnTo>
                  <a:pt x="12278" y="1204"/>
                </a:lnTo>
                <a:lnTo>
                  <a:pt x="12294" y="1162"/>
                </a:lnTo>
                <a:close/>
                <a:moveTo>
                  <a:pt x="12262" y="1246"/>
                </a:moveTo>
                <a:lnTo>
                  <a:pt x="11641" y="1009"/>
                </a:lnTo>
                <a:lnTo>
                  <a:pt x="11673" y="925"/>
                </a:lnTo>
                <a:lnTo>
                  <a:pt x="12294" y="1162"/>
                </a:lnTo>
                <a:lnTo>
                  <a:pt x="12262" y="1246"/>
                </a:lnTo>
                <a:close/>
                <a:moveTo>
                  <a:pt x="11667" y="924"/>
                </a:moveTo>
                <a:lnTo>
                  <a:pt x="11670" y="924"/>
                </a:lnTo>
                <a:lnTo>
                  <a:pt x="11673" y="925"/>
                </a:lnTo>
                <a:lnTo>
                  <a:pt x="11657" y="967"/>
                </a:lnTo>
                <a:lnTo>
                  <a:pt x="11667" y="924"/>
                </a:lnTo>
                <a:close/>
                <a:moveTo>
                  <a:pt x="11647" y="1011"/>
                </a:moveTo>
                <a:lnTo>
                  <a:pt x="10712" y="800"/>
                </a:lnTo>
                <a:lnTo>
                  <a:pt x="10733" y="713"/>
                </a:lnTo>
                <a:lnTo>
                  <a:pt x="11667" y="924"/>
                </a:lnTo>
                <a:lnTo>
                  <a:pt x="11647" y="1011"/>
                </a:lnTo>
                <a:close/>
                <a:moveTo>
                  <a:pt x="10732" y="713"/>
                </a:moveTo>
                <a:lnTo>
                  <a:pt x="10731" y="712"/>
                </a:lnTo>
                <a:lnTo>
                  <a:pt x="10733" y="713"/>
                </a:lnTo>
                <a:lnTo>
                  <a:pt x="10722" y="756"/>
                </a:lnTo>
                <a:lnTo>
                  <a:pt x="10732" y="713"/>
                </a:lnTo>
                <a:close/>
                <a:moveTo>
                  <a:pt x="10713" y="800"/>
                </a:moveTo>
                <a:lnTo>
                  <a:pt x="9411" y="528"/>
                </a:lnTo>
                <a:lnTo>
                  <a:pt x="9429" y="441"/>
                </a:lnTo>
                <a:lnTo>
                  <a:pt x="10732" y="713"/>
                </a:lnTo>
                <a:lnTo>
                  <a:pt x="10713" y="800"/>
                </a:lnTo>
                <a:close/>
                <a:moveTo>
                  <a:pt x="9411" y="528"/>
                </a:moveTo>
                <a:lnTo>
                  <a:pt x="9404" y="527"/>
                </a:lnTo>
                <a:lnTo>
                  <a:pt x="9400" y="525"/>
                </a:lnTo>
                <a:lnTo>
                  <a:pt x="9419" y="484"/>
                </a:lnTo>
                <a:lnTo>
                  <a:pt x="9411" y="528"/>
                </a:lnTo>
                <a:close/>
                <a:moveTo>
                  <a:pt x="9400" y="525"/>
                </a:moveTo>
                <a:lnTo>
                  <a:pt x="9402" y="526"/>
                </a:lnTo>
                <a:lnTo>
                  <a:pt x="9403" y="526"/>
                </a:lnTo>
                <a:lnTo>
                  <a:pt x="9437" y="443"/>
                </a:lnTo>
                <a:lnTo>
                  <a:pt x="9439" y="444"/>
                </a:lnTo>
                <a:lnTo>
                  <a:pt x="9440" y="444"/>
                </a:lnTo>
                <a:lnTo>
                  <a:pt x="9400" y="525"/>
                </a:lnTo>
                <a:close/>
                <a:moveTo>
                  <a:pt x="9403" y="526"/>
                </a:moveTo>
                <a:lnTo>
                  <a:pt x="9400" y="525"/>
                </a:lnTo>
                <a:lnTo>
                  <a:pt x="9400" y="525"/>
                </a:lnTo>
                <a:lnTo>
                  <a:pt x="9419" y="484"/>
                </a:lnTo>
                <a:lnTo>
                  <a:pt x="9403" y="526"/>
                </a:lnTo>
                <a:close/>
                <a:moveTo>
                  <a:pt x="9400" y="525"/>
                </a:moveTo>
                <a:lnTo>
                  <a:pt x="9383" y="516"/>
                </a:lnTo>
                <a:lnTo>
                  <a:pt x="9364" y="507"/>
                </a:lnTo>
                <a:lnTo>
                  <a:pt x="9347" y="497"/>
                </a:lnTo>
                <a:lnTo>
                  <a:pt x="9329" y="487"/>
                </a:lnTo>
                <a:lnTo>
                  <a:pt x="9374" y="410"/>
                </a:lnTo>
                <a:lnTo>
                  <a:pt x="9389" y="418"/>
                </a:lnTo>
                <a:lnTo>
                  <a:pt x="9405" y="427"/>
                </a:lnTo>
                <a:lnTo>
                  <a:pt x="9423" y="435"/>
                </a:lnTo>
                <a:lnTo>
                  <a:pt x="9439" y="444"/>
                </a:lnTo>
                <a:lnTo>
                  <a:pt x="9400" y="525"/>
                </a:lnTo>
                <a:close/>
                <a:moveTo>
                  <a:pt x="9329" y="487"/>
                </a:moveTo>
                <a:lnTo>
                  <a:pt x="9310" y="476"/>
                </a:lnTo>
                <a:lnTo>
                  <a:pt x="9293" y="466"/>
                </a:lnTo>
                <a:lnTo>
                  <a:pt x="9276" y="454"/>
                </a:lnTo>
                <a:lnTo>
                  <a:pt x="9259" y="442"/>
                </a:lnTo>
                <a:lnTo>
                  <a:pt x="9311" y="368"/>
                </a:lnTo>
                <a:lnTo>
                  <a:pt x="9327" y="379"/>
                </a:lnTo>
                <a:lnTo>
                  <a:pt x="9342" y="390"/>
                </a:lnTo>
                <a:lnTo>
                  <a:pt x="9358" y="400"/>
                </a:lnTo>
                <a:lnTo>
                  <a:pt x="9374" y="410"/>
                </a:lnTo>
                <a:lnTo>
                  <a:pt x="9329" y="487"/>
                </a:lnTo>
                <a:close/>
                <a:moveTo>
                  <a:pt x="9259" y="442"/>
                </a:moveTo>
                <a:lnTo>
                  <a:pt x="9236" y="424"/>
                </a:lnTo>
                <a:lnTo>
                  <a:pt x="9214" y="405"/>
                </a:lnTo>
                <a:lnTo>
                  <a:pt x="9194" y="387"/>
                </a:lnTo>
                <a:lnTo>
                  <a:pt x="9174" y="366"/>
                </a:lnTo>
                <a:lnTo>
                  <a:pt x="9157" y="346"/>
                </a:lnTo>
                <a:lnTo>
                  <a:pt x="9142" y="323"/>
                </a:lnTo>
                <a:lnTo>
                  <a:pt x="9134" y="312"/>
                </a:lnTo>
                <a:lnTo>
                  <a:pt x="9128" y="300"/>
                </a:lnTo>
                <a:lnTo>
                  <a:pt x="9122" y="290"/>
                </a:lnTo>
                <a:lnTo>
                  <a:pt x="9117" y="278"/>
                </a:lnTo>
                <a:lnTo>
                  <a:pt x="9112" y="265"/>
                </a:lnTo>
                <a:lnTo>
                  <a:pt x="9107" y="253"/>
                </a:lnTo>
                <a:lnTo>
                  <a:pt x="9104" y="240"/>
                </a:lnTo>
                <a:lnTo>
                  <a:pt x="9101" y="228"/>
                </a:lnTo>
                <a:lnTo>
                  <a:pt x="9099" y="215"/>
                </a:lnTo>
                <a:lnTo>
                  <a:pt x="9098" y="201"/>
                </a:lnTo>
                <a:lnTo>
                  <a:pt x="9097" y="188"/>
                </a:lnTo>
                <a:lnTo>
                  <a:pt x="9097" y="174"/>
                </a:lnTo>
                <a:lnTo>
                  <a:pt x="9098" y="160"/>
                </a:lnTo>
                <a:lnTo>
                  <a:pt x="9099" y="146"/>
                </a:lnTo>
                <a:lnTo>
                  <a:pt x="9101" y="132"/>
                </a:lnTo>
                <a:lnTo>
                  <a:pt x="9104" y="118"/>
                </a:lnTo>
                <a:lnTo>
                  <a:pt x="9108" y="103"/>
                </a:lnTo>
                <a:lnTo>
                  <a:pt x="9114" y="88"/>
                </a:lnTo>
                <a:lnTo>
                  <a:pt x="9119" y="73"/>
                </a:lnTo>
                <a:lnTo>
                  <a:pt x="9126" y="57"/>
                </a:lnTo>
                <a:lnTo>
                  <a:pt x="9208" y="95"/>
                </a:lnTo>
                <a:lnTo>
                  <a:pt x="9202" y="106"/>
                </a:lnTo>
                <a:lnTo>
                  <a:pt x="9199" y="116"/>
                </a:lnTo>
                <a:lnTo>
                  <a:pt x="9196" y="127"/>
                </a:lnTo>
                <a:lnTo>
                  <a:pt x="9193" y="136"/>
                </a:lnTo>
                <a:lnTo>
                  <a:pt x="9190" y="147"/>
                </a:lnTo>
                <a:lnTo>
                  <a:pt x="9189" y="157"/>
                </a:lnTo>
                <a:lnTo>
                  <a:pt x="9188" y="167"/>
                </a:lnTo>
                <a:lnTo>
                  <a:pt x="9188" y="176"/>
                </a:lnTo>
                <a:lnTo>
                  <a:pt x="9188" y="186"/>
                </a:lnTo>
                <a:lnTo>
                  <a:pt x="9189" y="196"/>
                </a:lnTo>
                <a:lnTo>
                  <a:pt x="9190" y="204"/>
                </a:lnTo>
                <a:lnTo>
                  <a:pt x="9193" y="214"/>
                </a:lnTo>
                <a:lnTo>
                  <a:pt x="9198" y="232"/>
                </a:lnTo>
                <a:lnTo>
                  <a:pt x="9206" y="250"/>
                </a:lnTo>
                <a:lnTo>
                  <a:pt x="9214" y="266"/>
                </a:lnTo>
                <a:lnTo>
                  <a:pt x="9224" y="282"/>
                </a:lnTo>
                <a:lnTo>
                  <a:pt x="9236" y="298"/>
                </a:lnTo>
                <a:lnTo>
                  <a:pt x="9249" y="313"/>
                </a:lnTo>
                <a:lnTo>
                  <a:pt x="9263" y="329"/>
                </a:lnTo>
                <a:lnTo>
                  <a:pt x="9279" y="343"/>
                </a:lnTo>
                <a:lnTo>
                  <a:pt x="9295" y="356"/>
                </a:lnTo>
                <a:lnTo>
                  <a:pt x="9311" y="368"/>
                </a:lnTo>
                <a:lnTo>
                  <a:pt x="9259" y="442"/>
                </a:lnTo>
                <a:close/>
                <a:moveTo>
                  <a:pt x="9153" y="34"/>
                </a:moveTo>
                <a:lnTo>
                  <a:pt x="9252" y="0"/>
                </a:lnTo>
                <a:lnTo>
                  <a:pt x="9208" y="95"/>
                </a:lnTo>
                <a:lnTo>
                  <a:pt x="9167" y="76"/>
                </a:lnTo>
                <a:lnTo>
                  <a:pt x="9153" y="34"/>
                </a:lnTo>
                <a:close/>
                <a:moveTo>
                  <a:pt x="9181" y="119"/>
                </a:moveTo>
                <a:lnTo>
                  <a:pt x="9157" y="127"/>
                </a:lnTo>
                <a:lnTo>
                  <a:pt x="9134" y="135"/>
                </a:lnTo>
                <a:lnTo>
                  <a:pt x="9112" y="144"/>
                </a:lnTo>
                <a:lnTo>
                  <a:pt x="9089" y="152"/>
                </a:lnTo>
                <a:lnTo>
                  <a:pt x="9067" y="161"/>
                </a:lnTo>
                <a:lnTo>
                  <a:pt x="9046" y="170"/>
                </a:lnTo>
                <a:lnTo>
                  <a:pt x="9024" y="178"/>
                </a:lnTo>
                <a:lnTo>
                  <a:pt x="9003" y="187"/>
                </a:lnTo>
                <a:lnTo>
                  <a:pt x="8968" y="104"/>
                </a:lnTo>
                <a:lnTo>
                  <a:pt x="8991" y="94"/>
                </a:lnTo>
                <a:lnTo>
                  <a:pt x="9012" y="86"/>
                </a:lnTo>
                <a:lnTo>
                  <a:pt x="9035" y="77"/>
                </a:lnTo>
                <a:lnTo>
                  <a:pt x="9058" y="67"/>
                </a:lnTo>
                <a:lnTo>
                  <a:pt x="9081" y="59"/>
                </a:lnTo>
                <a:lnTo>
                  <a:pt x="9104" y="50"/>
                </a:lnTo>
                <a:lnTo>
                  <a:pt x="9128" y="41"/>
                </a:lnTo>
                <a:lnTo>
                  <a:pt x="9153" y="34"/>
                </a:lnTo>
                <a:lnTo>
                  <a:pt x="9181" y="119"/>
                </a:lnTo>
                <a:close/>
                <a:moveTo>
                  <a:pt x="9003" y="187"/>
                </a:moveTo>
                <a:lnTo>
                  <a:pt x="8957" y="205"/>
                </a:lnTo>
                <a:lnTo>
                  <a:pt x="8913" y="223"/>
                </a:lnTo>
                <a:lnTo>
                  <a:pt x="8865" y="240"/>
                </a:lnTo>
                <a:lnTo>
                  <a:pt x="8818" y="257"/>
                </a:lnTo>
                <a:lnTo>
                  <a:pt x="8766" y="273"/>
                </a:lnTo>
                <a:lnTo>
                  <a:pt x="8712" y="289"/>
                </a:lnTo>
                <a:lnTo>
                  <a:pt x="8684" y="295"/>
                </a:lnTo>
                <a:lnTo>
                  <a:pt x="8654" y="303"/>
                </a:lnTo>
                <a:lnTo>
                  <a:pt x="8623" y="309"/>
                </a:lnTo>
                <a:lnTo>
                  <a:pt x="8591" y="314"/>
                </a:lnTo>
                <a:lnTo>
                  <a:pt x="8576" y="226"/>
                </a:lnTo>
                <a:lnTo>
                  <a:pt x="8605" y="221"/>
                </a:lnTo>
                <a:lnTo>
                  <a:pt x="8634" y="214"/>
                </a:lnTo>
                <a:lnTo>
                  <a:pt x="8662" y="208"/>
                </a:lnTo>
                <a:lnTo>
                  <a:pt x="8689" y="201"/>
                </a:lnTo>
                <a:lnTo>
                  <a:pt x="8741" y="187"/>
                </a:lnTo>
                <a:lnTo>
                  <a:pt x="8790" y="172"/>
                </a:lnTo>
                <a:lnTo>
                  <a:pt x="8836" y="155"/>
                </a:lnTo>
                <a:lnTo>
                  <a:pt x="8882" y="138"/>
                </a:lnTo>
                <a:lnTo>
                  <a:pt x="8925" y="121"/>
                </a:lnTo>
                <a:lnTo>
                  <a:pt x="8968" y="104"/>
                </a:lnTo>
                <a:lnTo>
                  <a:pt x="9003" y="187"/>
                </a:lnTo>
                <a:close/>
                <a:moveTo>
                  <a:pt x="8591" y="314"/>
                </a:moveTo>
                <a:lnTo>
                  <a:pt x="8588" y="316"/>
                </a:lnTo>
                <a:lnTo>
                  <a:pt x="8589" y="316"/>
                </a:lnTo>
                <a:lnTo>
                  <a:pt x="8584" y="270"/>
                </a:lnTo>
                <a:lnTo>
                  <a:pt x="8591" y="314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" name="Rectangle 6"/>
          <p:cNvSpPr>
            <a:spLocks noChangeArrowheads="1"/>
          </p:cNvSpPr>
          <p:nvPr/>
        </p:nvSpPr>
        <p:spPr bwMode="auto">
          <a:xfrm>
            <a:off x="1299148" y="3906801"/>
            <a:ext cx="852798" cy="353943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 b="1" dirty="0" smtClean="0">
                <a:solidFill>
                  <a:srgbClr val="FF3300"/>
                </a:solidFill>
              </a:rPr>
              <a:t>PEP-II</a:t>
            </a:r>
            <a:endParaRPr lang="en-US" dirty="0">
              <a:solidFill>
                <a:srgbClr val="FF3300"/>
              </a:solidFill>
              <a:latin typeface="Helvetica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876805" y="3886221"/>
            <a:ext cx="965201" cy="585791"/>
            <a:chOff x="3135" y="2617"/>
            <a:chExt cx="608" cy="369"/>
          </a:xfrm>
        </p:grpSpPr>
        <p:sp>
          <p:nvSpPr>
            <p:cNvPr id="91" name="Freeform 8"/>
            <p:cNvSpPr>
              <a:spLocks noEditPoints="1"/>
            </p:cNvSpPr>
            <p:nvPr/>
          </p:nvSpPr>
          <p:spPr bwMode="auto">
            <a:xfrm>
              <a:off x="3183" y="2617"/>
              <a:ext cx="216" cy="83"/>
            </a:xfrm>
            <a:custGeom>
              <a:avLst/>
              <a:gdLst/>
              <a:ahLst/>
              <a:cxnLst>
                <a:cxn ang="0">
                  <a:pos x="324" y="248"/>
                </a:cxn>
                <a:cxn ang="0">
                  <a:pos x="377" y="157"/>
                </a:cxn>
                <a:cxn ang="0">
                  <a:pos x="471" y="145"/>
                </a:cxn>
                <a:cxn ang="0">
                  <a:pos x="512" y="228"/>
                </a:cxn>
                <a:cxn ang="0">
                  <a:pos x="412" y="245"/>
                </a:cxn>
                <a:cxn ang="0">
                  <a:pos x="324" y="158"/>
                </a:cxn>
                <a:cxn ang="0">
                  <a:pos x="554" y="125"/>
                </a:cxn>
                <a:cxn ang="0">
                  <a:pos x="646" y="140"/>
                </a:cxn>
                <a:cxn ang="0">
                  <a:pos x="631" y="169"/>
                </a:cxn>
                <a:cxn ang="0">
                  <a:pos x="601" y="195"/>
                </a:cxn>
                <a:cxn ang="0">
                  <a:pos x="559" y="216"/>
                </a:cxn>
                <a:cxn ang="0">
                  <a:pos x="559" y="124"/>
                </a:cxn>
                <a:cxn ang="0">
                  <a:pos x="559" y="124"/>
                </a:cxn>
                <a:cxn ang="0">
                  <a:pos x="648" y="124"/>
                </a:cxn>
                <a:cxn ang="0">
                  <a:pos x="545" y="120"/>
                </a:cxn>
                <a:cxn ang="0">
                  <a:pos x="547" y="29"/>
                </a:cxn>
                <a:cxn ang="0">
                  <a:pos x="592" y="47"/>
                </a:cxn>
                <a:cxn ang="0">
                  <a:pos x="625" y="71"/>
                </a:cxn>
                <a:cxn ang="0">
                  <a:pos x="644" y="100"/>
                </a:cxn>
                <a:cxn ang="0">
                  <a:pos x="559" y="124"/>
                </a:cxn>
                <a:cxn ang="0">
                  <a:pos x="450" y="98"/>
                </a:cxn>
                <a:cxn ang="0">
                  <a:pos x="351" y="90"/>
                </a:cxn>
                <a:cxn ang="0">
                  <a:pos x="384" y="1"/>
                </a:cxn>
                <a:cxn ang="0">
                  <a:pos x="490" y="14"/>
                </a:cxn>
                <a:cxn ang="0">
                  <a:pos x="324" y="89"/>
                </a:cxn>
                <a:cxn ang="0">
                  <a:pos x="324" y="89"/>
                </a:cxn>
                <a:cxn ang="0">
                  <a:pos x="324" y="0"/>
                </a:cxn>
                <a:cxn ang="0">
                  <a:pos x="272" y="91"/>
                </a:cxn>
                <a:cxn ang="0">
                  <a:pos x="179" y="102"/>
                </a:cxn>
                <a:cxn ang="0">
                  <a:pos x="137" y="19"/>
                </a:cxn>
                <a:cxn ang="0">
                  <a:pos x="237" y="3"/>
                </a:cxn>
                <a:cxn ang="0">
                  <a:pos x="324" y="89"/>
                </a:cxn>
                <a:cxn ang="0">
                  <a:pos x="94" y="123"/>
                </a:cxn>
                <a:cxn ang="0">
                  <a:pos x="3" y="108"/>
                </a:cxn>
                <a:cxn ang="0">
                  <a:pos x="19" y="78"/>
                </a:cxn>
                <a:cxn ang="0">
                  <a:pos x="48" y="52"/>
                </a:cxn>
                <a:cxn ang="0">
                  <a:pos x="90" y="33"/>
                </a:cxn>
                <a:cxn ang="0">
                  <a:pos x="91" y="124"/>
                </a:cxn>
                <a:cxn ang="0">
                  <a:pos x="91" y="124"/>
                </a:cxn>
                <a:cxn ang="0">
                  <a:pos x="0" y="124"/>
                </a:cxn>
                <a:cxn ang="0">
                  <a:pos x="104" y="127"/>
                </a:cxn>
                <a:cxn ang="0">
                  <a:pos x="102" y="220"/>
                </a:cxn>
                <a:cxn ang="0">
                  <a:pos x="58" y="200"/>
                </a:cxn>
                <a:cxn ang="0">
                  <a:pos x="24" y="177"/>
                </a:cxn>
                <a:cxn ang="0">
                  <a:pos x="5" y="147"/>
                </a:cxn>
                <a:cxn ang="0">
                  <a:pos x="91" y="124"/>
                </a:cxn>
                <a:cxn ang="0">
                  <a:pos x="199" y="150"/>
                </a:cxn>
                <a:cxn ang="0">
                  <a:pos x="297" y="158"/>
                </a:cxn>
                <a:cxn ang="0">
                  <a:pos x="265" y="247"/>
                </a:cxn>
                <a:cxn ang="0">
                  <a:pos x="159" y="234"/>
                </a:cxn>
                <a:cxn ang="0">
                  <a:pos x="324" y="158"/>
                </a:cxn>
                <a:cxn ang="0">
                  <a:pos x="324" y="158"/>
                </a:cxn>
              </a:cxnLst>
              <a:rect l="0" t="0" r="r" b="b"/>
              <a:pathLst>
                <a:path w="648" h="248">
                  <a:moveTo>
                    <a:pt x="324" y="158"/>
                  </a:moveTo>
                  <a:lnTo>
                    <a:pt x="324" y="158"/>
                  </a:lnTo>
                  <a:lnTo>
                    <a:pt x="324" y="248"/>
                  </a:lnTo>
                  <a:lnTo>
                    <a:pt x="324" y="248"/>
                  </a:lnTo>
                  <a:lnTo>
                    <a:pt x="324" y="158"/>
                  </a:lnTo>
                  <a:close/>
                  <a:moveTo>
                    <a:pt x="324" y="158"/>
                  </a:moveTo>
                  <a:lnTo>
                    <a:pt x="351" y="158"/>
                  </a:lnTo>
                  <a:lnTo>
                    <a:pt x="377" y="157"/>
                  </a:lnTo>
                  <a:lnTo>
                    <a:pt x="403" y="155"/>
                  </a:lnTo>
                  <a:lnTo>
                    <a:pt x="427" y="153"/>
                  </a:lnTo>
                  <a:lnTo>
                    <a:pt x="450" y="150"/>
                  </a:lnTo>
                  <a:lnTo>
                    <a:pt x="471" y="145"/>
                  </a:lnTo>
                  <a:lnTo>
                    <a:pt x="491" y="141"/>
                  </a:lnTo>
                  <a:lnTo>
                    <a:pt x="509" y="137"/>
                  </a:lnTo>
                  <a:lnTo>
                    <a:pt x="534" y="223"/>
                  </a:lnTo>
                  <a:lnTo>
                    <a:pt x="512" y="228"/>
                  </a:lnTo>
                  <a:lnTo>
                    <a:pt x="490" y="234"/>
                  </a:lnTo>
                  <a:lnTo>
                    <a:pt x="465" y="238"/>
                  </a:lnTo>
                  <a:lnTo>
                    <a:pt x="439" y="241"/>
                  </a:lnTo>
                  <a:lnTo>
                    <a:pt x="412" y="245"/>
                  </a:lnTo>
                  <a:lnTo>
                    <a:pt x="384" y="247"/>
                  </a:lnTo>
                  <a:lnTo>
                    <a:pt x="355" y="248"/>
                  </a:lnTo>
                  <a:lnTo>
                    <a:pt x="324" y="248"/>
                  </a:lnTo>
                  <a:lnTo>
                    <a:pt x="324" y="158"/>
                  </a:lnTo>
                  <a:close/>
                  <a:moveTo>
                    <a:pt x="509" y="137"/>
                  </a:moveTo>
                  <a:lnTo>
                    <a:pt x="530" y="131"/>
                  </a:lnTo>
                  <a:lnTo>
                    <a:pt x="545" y="127"/>
                  </a:lnTo>
                  <a:lnTo>
                    <a:pt x="554" y="125"/>
                  </a:lnTo>
                  <a:lnTo>
                    <a:pt x="559" y="124"/>
                  </a:lnTo>
                  <a:lnTo>
                    <a:pt x="648" y="124"/>
                  </a:lnTo>
                  <a:lnTo>
                    <a:pt x="648" y="132"/>
                  </a:lnTo>
                  <a:lnTo>
                    <a:pt x="646" y="140"/>
                  </a:lnTo>
                  <a:lnTo>
                    <a:pt x="644" y="147"/>
                  </a:lnTo>
                  <a:lnTo>
                    <a:pt x="641" y="155"/>
                  </a:lnTo>
                  <a:lnTo>
                    <a:pt x="637" y="163"/>
                  </a:lnTo>
                  <a:lnTo>
                    <a:pt x="631" y="169"/>
                  </a:lnTo>
                  <a:lnTo>
                    <a:pt x="625" y="177"/>
                  </a:lnTo>
                  <a:lnTo>
                    <a:pt x="618" y="183"/>
                  </a:lnTo>
                  <a:lnTo>
                    <a:pt x="610" y="189"/>
                  </a:lnTo>
                  <a:lnTo>
                    <a:pt x="601" y="195"/>
                  </a:lnTo>
                  <a:lnTo>
                    <a:pt x="592" y="200"/>
                  </a:lnTo>
                  <a:lnTo>
                    <a:pt x="581" y="206"/>
                  </a:lnTo>
                  <a:lnTo>
                    <a:pt x="571" y="210"/>
                  </a:lnTo>
                  <a:lnTo>
                    <a:pt x="559" y="216"/>
                  </a:lnTo>
                  <a:lnTo>
                    <a:pt x="547" y="220"/>
                  </a:lnTo>
                  <a:lnTo>
                    <a:pt x="534" y="223"/>
                  </a:lnTo>
                  <a:lnTo>
                    <a:pt x="509" y="137"/>
                  </a:lnTo>
                  <a:close/>
                  <a:moveTo>
                    <a:pt x="559" y="124"/>
                  </a:moveTo>
                  <a:lnTo>
                    <a:pt x="559" y="124"/>
                  </a:lnTo>
                  <a:lnTo>
                    <a:pt x="648" y="124"/>
                  </a:lnTo>
                  <a:lnTo>
                    <a:pt x="648" y="124"/>
                  </a:lnTo>
                  <a:lnTo>
                    <a:pt x="559" y="124"/>
                  </a:lnTo>
                  <a:close/>
                  <a:moveTo>
                    <a:pt x="559" y="124"/>
                  </a:moveTo>
                  <a:lnTo>
                    <a:pt x="559" y="124"/>
                  </a:lnTo>
                  <a:lnTo>
                    <a:pt x="648" y="124"/>
                  </a:lnTo>
                  <a:lnTo>
                    <a:pt x="648" y="124"/>
                  </a:lnTo>
                  <a:lnTo>
                    <a:pt x="559" y="124"/>
                  </a:lnTo>
                  <a:close/>
                  <a:moveTo>
                    <a:pt x="559" y="124"/>
                  </a:moveTo>
                  <a:lnTo>
                    <a:pt x="554" y="123"/>
                  </a:lnTo>
                  <a:lnTo>
                    <a:pt x="545" y="120"/>
                  </a:lnTo>
                  <a:lnTo>
                    <a:pt x="530" y="116"/>
                  </a:lnTo>
                  <a:lnTo>
                    <a:pt x="509" y="111"/>
                  </a:lnTo>
                  <a:lnTo>
                    <a:pt x="534" y="24"/>
                  </a:lnTo>
                  <a:lnTo>
                    <a:pt x="547" y="29"/>
                  </a:lnTo>
                  <a:lnTo>
                    <a:pt x="559" y="33"/>
                  </a:lnTo>
                  <a:lnTo>
                    <a:pt x="571" y="37"/>
                  </a:lnTo>
                  <a:lnTo>
                    <a:pt x="581" y="42"/>
                  </a:lnTo>
                  <a:lnTo>
                    <a:pt x="592" y="47"/>
                  </a:lnTo>
                  <a:lnTo>
                    <a:pt x="601" y="52"/>
                  </a:lnTo>
                  <a:lnTo>
                    <a:pt x="610" y="59"/>
                  </a:lnTo>
                  <a:lnTo>
                    <a:pt x="618" y="65"/>
                  </a:lnTo>
                  <a:lnTo>
                    <a:pt x="625" y="71"/>
                  </a:lnTo>
                  <a:lnTo>
                    <a:pt x="631" y="78"/>
                  </a:lnTo>
                  <a:lnTo>
                    <a:pt x="637" y="85"/>
                  </a:lnTo>
                  <a:lnTo>
                    <a:pt x="641" y="92"/>
                  </a:lnTo>
                  <a:lnTo>
                    <a:pt x="644" y="100"/>
                  </a:lnTo>
                  <a:lnTo>
                    <a:pt x="646" y="108"/>
                  </a:lnTo>
                  <a:lnTo>
                    <a:pt x="648" y="115"/>
                  </a:lnTo>
                  <a:lnTo>
                    <a:pt x="648" y="124"/>
                  </a:lnTo>
                  <a:lnTo>
                    <a:pt x="559" y="124"/>
                  </a:lnTo>
                  <a:close/>
                  <a:moveTo>
                    <a:pt x="509" y="111"/>
                  </a:moveTo>
                  <a:lnTo>
                    <a:pt x="491" y="106"/>
                  </a:lnTo>
                  <a:lnTo>
                    <a:pt x="471" y="102"/>
                  </a:lnTo>
                  <a:lnTo>
                    <a:pt x="450" y="98"/>
                  </a:lnTo>
                  <a:lnTo>
                    <a:pt x="427" y="96"/>
                  </a:lnTo>
                  <a:lnTo>
                    <a:pt x="403" y="92"/>
                  </a:lnTo>
                  <a:lnTo>
                    <a:pt x="377" y="91"/>
                  </a:lnTo>
                  <a:lnTo>
                    <a:pt x="351" y="90"/>
                  </a:lnTo>
                  <a:lnTo>
                    <a:pt x="324" y="89"/>
                  </a:lnTo>
                  <a:lnTo>
                    <a:pt x="324" y="0"/>
                  </a:lnTo>
                  <a:lnTo>
                    <a:pt x="355" y="0"/>
                  </a:lnTo>
                  <a:lnTo>
                    <a:pt x="384" y="1"/>
                  </a:lnTo>
                  <a:lnTo>
                    <a:pt x="412" y="3"/>
                  </a:lnTo>
                  <a:lnTo>
                    <a:pt x="439" y="6"/>
                  </a:lnTo>
                  <a:lnTo>
                    <a:pt x="465" y="9"/>
                  </a:lnTo>
                  <a:lnTo>
                    <a:pt x="490" y="14"/>
                  </a:lnTo>
                  <a:lnTo>
                    <a:pt x="512" y="19"/>
                  </a:lnTo>
                  <a:lnTo>
                    <a:pt x="534" y="24"/>
                  </a:lnTo>
                  <a:lnTo>
                    <a:pt x="509" y="111"/>
                  </a:lnTo>
                  <a:close/>
                  <a:moveTo>
                    <a:pt x="324" y="89"/>
                  </a:moveTo>
                  <a:lnTo>
                    <a:pt x="324" y="89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324" y="89"/>
                  </a:lnTo>
                  <a:close/>
                  <a:moveTo>
                    <a:pt x="324" y="89"/>
                  </a:moveTo>
                  <a:lnTo>
                    <a:pt x="324" y="89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324" y="89"/>
                  </a:lnTo>
                  <a:close/>
                  <a:moveTo>
                    <a:pt x="324" y="89"/>
                  </a:moveTo>
                  <a:lnTo>
                    <a:pt x="297" y="90"/>
                  </a:lnTo>
                  <a:lnTo>
                    <a:pt x="272" y="91"/>
                  </a:lnTo>
                  <a:lnTo>
                    <a:pt x="247" y="92"/>
                  </a:lnTo>
                  <a:lnTo>
                    <a:pt x="223" y="96"/>
                  </a:lnTo>
                  <a:lnTo>
                    <a:pt x="199" y="99"/>
                  </a:lnTo>
                  <a:lnTo>
                    <a:pt x="179" y="102"/>
                  </a:lnTo>
                  <a:lnTo>
                    <a:pt x="158" y="106"/>
                  </a:lnTo>
                  <a:lnTo>
                    <a:pt x="140" y="111"/>
                  </a:lnTo>
                  <a:lnTo>
                    <a:pt x="115" y="24"/>
                  </a:lnTo>
                  <a:lnTo>
                    <a:pt x="137" y="19"/>
                  </a:lnTo>
                  <a:lnTo>
                    <a:pt x="159" y="14"/>
                  </a:lnTo>
                  <a:lnTo>
                    <a:pt x="184" y="9"/>
                  </a:lnTo>
                  <a:lnTo>
                    <a:pt x="210" y="6"/>
                  </a:lnTo>
                  <a:lnTo>
                    <a:pt x="237" y="3"/>
                  </a:lnTo>
                  <a:lnTo>
                    <a:pt x="265" y="1"/>
                  </a:lnTo>
                  <a:lnTo>
                    <a:pt x="294" y="0"/>
                  </a:lnTo>
                  <a:lnTo>
                    <a:pt x="324" y="0"/>
                  </a:lnTo>
                  <a:lnTo>
                    <a:pt x="324" y="89"/>
                  </a:lnTo>
                  <a:close/>
                  <a:moveTo>
                    <a:pt x="140" y="111"/>
                  </a:moveTo>
                  <a:lnTo>
                    <a:pt x="119" y="116"/>
                  </a:lnTo>
                  <a:lnTo>
                    <a:pt x="104" y="120"/>
                  </a:lnTo>
                  <a:lnTo>
                    <a:pt x="94" y="123"/>
                  </a:lnTo>
                  <a:lnTo>
                    <a:pt x="91" y="124"/>
                  </a:lnTo>
                  <a:lnTo>
                    <a:pt x="0" y="124"/>
                  </a:lnTo>
                  <a:lnTo>
                    <a:pt x="2" y="115"/>
                  </a:lnTo>
                  <a:lnTo>
                    <a:pt x="3" y="108"/>
                  </a:lnTo>
                  <a:lnTo>
                    <a:pt x="5" y="100"/>
                  </a:lnTo>
                  <a:lnTo>
                    <a:pt x="9" y="92"/>
                  </a:lnTo>
                  <a:lnTo>
                    <a:pt x="13" y="85"/>
                  </a:lnTo>
                  <a:lnTo>
                    <a:pt x="19" y="78"/>
                  </a:lnTo>
                  <a:lnTo>
                    <a:pt x="24" y="71"/>
                  </a:lnTo>
                  <a:lnTo>
                    <a:pt x="32" y="65"/>
                  </a:lnTo>
                  <a:lnTo>
                    <a:pt x="39" y="59"/>
                  </a:lnTo>
                  <a:lnTo>
                    <a:pt x="48" y="52"/>
                  </a:lnTo>
                  <a:lnTo>
                    <a:pt x="58" y="47"/>
                  </a:lnTo>
                  <a:lnTo>
                    <a:pt x="67" y="42"/>
                  </a:lnTo>
                  <a:lnTo>
                    <a:pt x="78" y="37"/>
                  </a:lnTo>
                  <a:lnTo>
                    <a:pt x="90" y="33"/>
                  </a:lnTo>
                  <a:lnTo>
                    <a:pt x="102" y="29"/>
                  </a:lnTo>
                  <a:lnTo>
                    <a:pt x="115" y="24"/>
                  </a:lnTo>
                  <a:lnTo>
                    <a:pt x="140" y="111"/>
                  </a:lnTo>
                  <a:close/>
                  <a:moveTo>
                    <a:pt x="91" y="124"/>
                  </a:moveTo>
                  <a:lnTo>
                    <a:pt x="91" y="12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91" y="124"/>
                  </a:lnTo>
                  <a:close/>
                  <a:moveTo>
                    <a:pt x="91" y="124"/>
                  </a:moveTo>
                  <a:lnTo>
                    <a:pt x="91" y="12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91" y="124"/>
                  </a:lnTo>
                  <a:close/>
                  <a:moveTo>
                    <a:pt x="91" y="124"/>
                  </a:moveTo>
                  <a:lnTo>
                    <a:pt x="94" y="125"/>
                  </a:lnTo>
                  <a:lnTo>
                    <a:pt x="104" y="127"/>
                  </a:lnTo>
                  <a:lnTo>
                    <a:pt x="119" y="131"/>
                  </a:lnTo>
                  <a:lnTo>
                    <a:pt x="140" y="137"/>
                  </a:lnTo>
                  <a:lnTo>
                    <a:pt x="115" y="223"/>
                  </a:lnTo>
                  <a:lnTo>
                    <a:pt x="102" y="220"/>
                  </a:lnTo>
                  <a:lnTo>
                    <a:pt x="90" y="216"/>
                  </a:lnTo>
                  <a:lnTo>
                    <a:pt x="78" y="210"/>
                  </a:lnTo>
                  <a:lnTo>
                    <a:pt x="67" y="206"/>
                  </a:lnTo>
                  <a:lnTo>
                    <a:pt x="58" y="200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4" y="177"/>
                  </a:lnTo>
                  <a:lnTo>
                    <a:pt x="19" y="169"/>
                  </a:lnTo>
                  <a:lnTo>
                    <a:pt x="13" y="163"/>
                  </a:lnTo>
                  <a:lnTo>
                    <a:pt x="9" y="155"/>
                  </a:lnTo>
                  <a:lnTo>
                    <a:pt x="5" y="147"/>
                  </a:lnTo>
                  <a:lnTo>
                    <a:pt x="3" y="140"/>
                  </a:lnTo>
                  <a:lnTo>
                    <a:pt x="2" y="132"/>
                  </a:lnTo>
                  <a:lnTo>
                    <a:pt x="0" y="124"/>
                  </a:lnTo>
                  <a:lnTo>
                    <a:pt x="91" y="124"/>
                  </a:lnTo>
                  <a:close/>
                  <a:moveTo>
                    <a:pt x="140" y="137"/>
                  </a:moveTo>
                  <a:lnTo>
                    <a:pt x="158" y="141"/>
                  </a:lnTo>
                  <a:lnTo>
                    <a:pt x="179" y="145"/>
                  </a:lnTo>
                  <a:lnTo>
                    <a:pt x="199" y="150"/>
                  </a:lnTo>
                  <a:lnTo>
                    <a:pt x="223" y="153"/>
                  </a:lnTo>
                  <a:lnTo>
                    <a:pt x="247" y="155"/>
                  </a:lnTo>
                  <a:lnTo>
                    <a:pt x="272" y="157"/>
                  </a:lnTo>
                  <a:lnTo>
                    <a:pt x="297" y="158"/>
                  </a:lnTo>
                  <a:lnTo>
                    <a:pt x="324" y="158"/>
                  </a:lnTo>
                  <a:lnTo>
                    <a:pt x="324" y="248"/>
                  </a:lnTo>
                  <a:lnTo>
                    <a:pt x="294" y="248"/>
                  </a:lnTo>
                  <a:lnTo>
                    <a:pt x="265" y="247"/>
                  </a:lnTo>
                  <a:lnTo>
                    <a:pt x="237" y="245"/>
                  </a:lnTo>
                  <a:lnTo>
                    <a:pt x="210" y="241"/>
                  </a:lnTo>
                  <a:lnTo>
                    <a:pt x="184" y="238"/>
                  </a:lnTo>
                  <a:lnTo>
                    <a:pt x="159" y="234"/>
                  </a:lnTo>
                  <a:lnTo>
                    <a:pt x="137" y="228"/>
                  </a:lnTo>
                  <a:lnTo>
                    <a:pt x="115" y="223"/>
                  </a:lnTo>
                  <a:lnTo>
                    <a:pt x="140" y="137"/>
                  </a:lnTo>
                  <a:close/>
                  <a:moveTo>
                    <a:pt x="324" y="158"/>
                  </a:moveTo>
                  <a:lnTo>
                    <a:pt x="324" y="158"/>
                  </a:lnTo>
                  <a:lnTo>
                    <a:pt x="324" y="248"/>
                  </a:lnTo>
                  <a:lnTo>
                    <a:pt x="324" y="248"/>
                  </a:lnTo>
                  <a:lnTo>
                    <a:pt x="324" y="158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"/>
            <p:cNvSpPr>
              <a:spLocks noEditPoints="1"/>
            </p:cNvSpPr>
            <p:nvPr/>
          </p:nvSpPr>
          <p:spPr bwMode="auto">
            <a:xfrm>
              <a:off x="3289" y="2664"/>
              <a:ext cx="315" cy="122"/>
            </a:xfrm>
            <a:custGeom>
              <a:avLst/>
              <a:gdLst/>
              <a:ahLst/>
              <a:cxnLst>
                <a:cxn ang="0">
                  <a:pos x="472" y="365"/>
                </a:cxn>
                <a:cxn ang="0">
                  <a:pos x="555" y="272"/>
                </a:cxn>
                <a:cxn ang="0">
                  <a:pos x="700" y="253"/>
                </a:cxn>
                <a:cxn ang="0">
                  <a:pos x="756" y="331"/>
                </a:cxn>
                <a:cxn ang="0">
                  <a:pos x="604" y="358"/>
                </a:cxn>
                <a:cxn ang="0">
                  <a:pos x="472" y="275"/>
                </a:cxn>
                <a:cxn ang="0">
                  <a:pos x="815" y="216"/>
                </a:cxn>
                <a:cxn ang="0">
                  <a:pos x="850" y="192"/>
                </a:cxn>
                <a:cxn ang="0">
                  <a:pos x="944" y="182"/>
                </a:cxn>
                <a:cxn ang="0">
                  <a:pos x="933" y="225"/>
                </a:cxn>
                <a:cxn ang="0">
                  <a:pos x="902" y="263"/>
                </a:cxn>
                <a:cxn ang="0">
                  <a:pos x="853" y="296"/>
                </a:cxn>
                <a:cxn ang="0">
                  <a:pos x="787" y="323"/>
                </a:cxn>
                <a:cxn ang="0">
                  <a:pos x="944" y="182"/>
                </a:cxn>
                <a:cxn ang="0">
                  <a:pos x="854" y="182"/>
                </a:cxn>
                <a:cxn ang="0">
                  <a:pos x="854" y="182"/>
                </a:cxn>
                <a:cxn ang="0">
                  <a:pos x="848" y="169"/>
                </a:cxn>
                <a:cxn ang="0">
                  <a:pos x="799" y="142"/>
                </a:cxn>
                <a:cxn ang="0">
                  <a:pos x="806" y="49"/>
                </a:cxn>
                <a:cxn ang="0">
                  <a:pos x="867" y="77"/>
                </a:cxn>
                <a:cxn ang="0">
                  <a:pos x="911" y="110"/>
                </a:cxn>
                <a:cxn ang="0">
                  <a:pos x="938" y="150"/>
                </a:cxn>
                <a:cxn ang="0">
                  <a:pos x="854" y="182"/>
                </a:cxn>
                <a:cxn ang="0">
                  <a:pos x="666" y="106"/>
                </a:cxn>
                <a:cxn ang="0">
                  <a:pos x="514" y="91"/>
                </a:cxn>
                <a:cxn ang="0">
                  <a:pos x="562" y="2"/>
                </a:cxn>
                <a:cxn ang="0">
                  <a:pos x="721" y="25"/>
                </a:cxn>
                <a:cxn ang="0">
                  <a:pos x="472" y="90"/>
                </a:cxn>
                <a:cxn ang="0">
                  <a:pos x="472" y="90"/>
                </a:cxn>
                <a:cxn ang="0">
                  <a:pos x="472" y="0"/>
                </a:cxn>
                <a:cxn ang="0">
                  <a:pos x="390" y="93"/>
                </a:cxn>
                <a:cxn ang="0">
                  <a:pos x="244" y="112"/>
                </a:cxn>
                <a:cxn ang="0">
                  <a:pos x="189" y="32"/>
                </a:cxn>
                <a:cxn ang="0">
                  <a:pos x="340" y="6"/>
                </a:cxn>
                <a:cxn ang="0">
                  <a:pos x="472" y="90"/>
                </a:cxn>
                <a:cxn ang="0">
                  <a:pos x="128" y="149"/>
                </a:cxn>
                <a:cxn ang="0">
                  <a:pos x="94" y="173"/>
                </a:cxn>
                <a:cxn ang="0">
                  <a:pos x="0" y="182"/>
                </a:cxn>
                <a:cxn ang="0">
                  <a:pos x="11" y="139"/>
                </a:cxn>
                <a:cxn ang="0">
                  <a:pos x="42" y="101"/>
                </a:cxn>
                <a:cxn ang="0">
                  <a:pos x="92" y="69"/>
                </a:cxn>
                <a:cxn ang="0">
                  <a:pos x="157" y="42"/>
                </a:cxn>
                <a:cxn ang="0">
                  <a:pos x="0" y="182"/>
                </a:cxn>
                <a:cxn ang="0">
                  <a:pos x="90" y="182"/>
                </a:cxn>
                <a:cxn ang="0">
                  <a:pos x="90" y="182"/>
                </a:cxn>
                <a:cxn ang="0">
                  <a:pos x="97" y="195"/>
                </a:cxn>
                <a:cxn ang="0">
                  <a:pos x="145" y="222"/>
                </a:cxn>
                <a:cxn ang="0">
                  <a:pos x="139" y="316"/>
                </a:cxn>
                <a:cxn ang="0">
                  <a:pos x="78" y="288"/>
                </a:cxn>
                <a:cxn ang="0">
                  <a:pos x="32" y="254"/>
                </a:cxn>
                <a:cxn ang="0">
                  <a:pos x="6" y="215"/>
                </a:cxn>
                <a:cxn ang="0">
                  <a:pos x="90" y="182"/>
                </a:cxn>
                <a:cxn ang="0">
                  <a:pos x="278" y="259"/>
                </a:cxn>
                <a:cxn ang="0">
                  <a:pos x="430" y="274"/>
                </a:cxn>
                <a:cxn ang="0">
                  <a:pos x="382" y="362"/>
                </a:cxn>
                <a:cxn ang="0">
                  <a:pos x="224" y="340"/>
                </a:cxn>
                <a:cxn ang="0">
                  <a:pos x="472" y="275"/>
                </a:cxn>
                <a:cxn ang="0">
                  <a:pos x="472" y="275"/>
                </a:cxn>
              </a:cxnLst>
              <a:rect l="0" t="0" r="r" b="b"/>
              <a:pathLst>
                <a:path w="944" h="365">
                  <a:moveTo>
                    <a:pt x="472" y="275"/>
                  </a:moveTo>
                  <a:lnTo>
                    <a:pt x="472" y="275"/>
                  </a:lnTo>
                  <a:lnTo>
                    <a:pt x="472" y="365"/>
                  </a:lnTo>
                  <a:lnTo>
                    <a:pt x="472" y="365"/>
                  </a:lnTo>
                  <a:lnTo>
                    <a:pt x="472" y="275"/>
                  </a:lnTo>
                  <a:close/>
                  <a:moveTo>
                    <a:pt x="472" y="275"/>
                  </a:moveTo>
                  <a:lnTo>
                    <a:pt x="514" y="274"/>
                  </a:lnTo>
                  <a:lnTo>
                    <a:pt x="555" y="272"/>
                  </a:lnTo>
                  <a:lnTo>
                    <a:pt x="594" y="269"/>
                  </a:lnTo>
                  <a:lnTo>
                    <a:pt x="631" y="265"/>
                  </a:lnTo>
                  <a:lnTo>
                    <a:pt x="666" y="259"/>
                  </a:lnTo>
                  <a:lnTo>
                    <a:pt x="700" y="253"/>
                  </a:lnTo>
                  <a:lnTo>
                    <a:pt x="731" y="245"/>
                  </a:lnTo>
                  <a:lnTo>
                    <a:pt x="760" y="236"/>
                  </a:lnTo>
                  <a:lnTo>
                    <a:pt x="787" y="323"/>
                  </a:lnTo>
                  <a:lnTo>
                    <a:pt x="756" y="331"/>
                  </a:lnTo>
                  <a:lnTo>
                    <a:pt x="721" y="340"/>
                  </a:lnTo>
                  <a:lnTo>
                    <a:pt x="684" y="348"/>
                  </a:lnTo>
                  <a:lnTo>
                    <a:pt x="645" y="354"/>
                  </a:lnTo>
                  <a:lnTo>
                    <a:pt x="604" y="358"/>
                  </a:lnTo>
                  <a:lnTo>
                    <a:pt x="562" y="362"/>
                  </a:lnTo>
                  <a:lnTo>
                    <a:pt x="517" y="365"/>
                  </a:lnTo>
                  <a:lnTo>
                    <a:pt x="472" y="365"/>
                  </a:lnTo>
                  <a:lnTo>
                    <a:pt x="472" y="275"/>
                  </a:lnTo>
                  <a:close/>
                  <a:moveTo>
                    <a:pt x="760" y="236"/>
                  </a:moveTo>
                  <a:lnTo>
                    <a:pt x="781" y="230"/>
                  </a:lnTo>
                  <a:lnTo>
                    <a:pt x="799" y="222"/>
                  </a:lnTo>
                  <a:lnTo>
                    <a:pt x="815" y="216"/>
                  </a:lnTo>
                  <a:lnTo>
                    <a:pt x="828" y="208"/>
                  </a:lnTo>
                  <a:lnTo>
                    <a:pt x="839" y="202"/>
                  </a:lnTo>
                  <a:lnTo>
                    <a:pt x="848" y="195"/>
                  </a:lnTo>
                  <a:lnTo>
                    <a:pt x="850" y="192"/>
                  </a:lnTo>
                  <a:lnTo>
                    <a:pt x="852" y="189"/>
                  </a:lnTo>
                  <a:lnTo>
                    <a:pt x="853" y="186"/>
                  </a:lnTo>
                  <a:lnTo>
                    <a:pt x="854" y="182"/>
                  </a:lnTo>
                  <a:lnTo>
                    <a:pt x="944" y="182"/>
                  </a:lnTo>
                  <a:lnTo>
                    <a:pt x="944" y="193"/>
                  </a:lnTo>
                  <a:lnTo>
                    <a:pt x="942" y="204"/>
                  </a:lnTo>
                  <a:lnTo>
                    <a:pt x="938" y="215"/>
                  </a:lnTo>
                  <a:lnTo>
                    <a:pt x="933" y="225"/>
                  </a:lnTo>
                  <a:lnTo>
                    <a:pt x="928" y="235"/>
                  </a:lnTo>
                  <a:lnTo>
                    <a:pt x="920" y="245"/>
                  </a:lnTo>
                  <a:lnTo>
                    <a:pt x="911" y="254"/>
                  </a:lnTo>
                  <a:lnTo>
                    <a:pt x="902" y="263"/>
                  </a:lnTo>
                  <a:lnTo>
                    <a:pt x="891" y="272"/>
                  </a:lnTo>
                  <a:lnTo>
                    <a:pt x="879" y="281"/>
                  </a:lnTo>
                  <a:lnTo>
                    <a:pt x="867" y="288"/>
                  </a:lnTo>
                  <a:lnTo>
                    <a:pt x="853" y="296"/>
                  </a:lnTo>
                  <a:lnTo>
                    <a:pt x="838" y="303"/>
                  </a:lnTo>
                  <a:lnTo>
                    <a:pt x="822" y="310"/>
                  </a:lnTo>
                  <a:lnTo>
                    <a:pt x="806" y="316"/>
                  </a:lnTo>
                  <a:lnTo>
                    <a:pt x="787" y="323"/>
                  </a:lnTo>
                  <a:lnTo>
                    <a:pt x="760" y="236"/>
                  </a:lnTo>
                  <a:close/>
                  <a:moveTo>
                    <a:pt x="854" y="182"/>
                  </a:moveTo>
                  <a:lnTo>
                    <a:pt x="854" y="182"/>
                  </a:lnTo>
                  <a:lnTo>
                    <a:pt x="944" y="182"/>
                  </a:lnTo>
                  <a:lnTo>
                    <a:pt x="944" y="182"/>
                  </a:lnTo>
                  <a:lnTo>
                    <a:pt x="854" y="182"/>
                  </a:lnTo>
                  <a:close/>
                  <a:moveTo>
                    <a:pt x="854" y="182"/>
                  </a:moveTo>
                  <a:lnTo>
                    <a:pt x="854" y="182"/>
                  </a:lnTo>
                  <a:lnTo>
                    <a:pt x="944" y="182"/>
                  </a:lnTo>
                  <a:lnTo>
                    <a:pt x="944" y="182"/>
                  </a:lnTo>
                  <a:lnTo>
                    <a:pt x="854" y="182"/>
                  </a:lnTo>
                  <a:close/>
                  <a:moveTo>
                    <a:pt x="854" y="182"/>
                  </a:moveTo>
                  <a:lnTo>
                    <a:pt x="853" y="179"/>
                  </a:lnTo>
                  <a:lnTo>
                    <a:pt x="852" y="176"/>
                  </a:lnTo>
                  <a:lnTo>
                    <a:pt x="850" y="173"/>
                  </a:lnTo>
                  <a:lnTo>
                    <a:pt x="848" y="169"/>
                  </a:lnTo>
                  <a:lnTo>
                    <a:pt x="839" y="163"/>
                  </a:lnTo>
                  <a:lnTo>
                    <a:pt x="828" y="157"/>
                  </a:lnTo>
                  <a:lnTo>
                    <a:pt x="815" y="149"/>
                  </a:lnTo>
                  <a:lnTo>
                    <a:pt x="799" y="142"/>
                  </a:lnTo>
                  <a:lnTo>
                    <a:pt x="781" y="135"/>
                  </a:lnTo>
                  <a:lnTo>
                    <a:pt x="760" y="127"/>
                  </a:lnTo>
                  <a:lnTo>
                    <a:pt x="787" y="42"/>
                  </a:lnTo>
                  <a:lnTo>
                    <a:pt x="806" y="49"/>
                  </a:lnTo>
                  <a:lnTo>
                    <a:pt x="822" y="55"/>
                  </a:lnTo>
                  <a:lnTo>
                    <a:pt x="838" y="61"/>
                  </a:lnTo>
                  <a:lnTo>
                    <a:pt x="853" y="69"/>
                  </a:lnTo>
                  <a:lnTo>
                    <a:pt x="867" y="77"/>
                  </a:lnTo>
                  <a:lnTo>
                    <a:pt x="879" y="84"/>
                  </a:lnTo>
                  <a:lnTo>
                    <a:pt x="891" y="93"/>
                  </a:lnTo>
                  <a:lnTo>
                    <a:pt x="902" y="101"/>
                  </a:lnTo>
                  <a:lnTo>
                    <a:pt x="911" y="110"/>
                  </a:lnTo>
                  <a:lnTo>
                    <a:pt x="920" y="120"/>
                  </a:lnTo>
                  <a:lnTo>
                    <a:pt x="928" y="130"/>
                  </a:lnTo>
                  <a:lnTo>
                    <a:pt x="933" y="139"/>
                  </a:lnTo>
                  <a:lnTo>
                    <a:pt x="938" y="150"/>
                  </a:lnTo>
                  <a:lnTo>
                    <a:pt x="942" y="161"/>
                  </a:lnTo>
                  <a:lnTo>
                    <a:pt x="944" y="172"/>
                  </a:lnTo>
                  <a:lnTo>
                    <a:pt x="944" y="182"/>
                  </a:lnTo>
                  <a:lnTo>
                    <a:pt x="854" y="182"/>
                  </a:lnTo>
                  <a:close/>
                  <a:moveTo>
                    <a:pt x="760" y="127"/>
                  </a:moveTo>
                  <a:lnTo>
                    <a:pt x="731" y="120"/>
                  </a:lnTo>
                  <a:lnTo>
                    <a:pt x="700" y="112"/>
                  </a:lnTo>
                  <a:lnTo>
                    <a:pt x="666" y="106"/>
                  </a:lnTo>
                  <a:lnTo>
                    <a:pt x="632" y="100"/>
                  </a:lnTo>
                  <a:lnTo>
                    <a:pt x="594" y="96"/>
                  </a:lnTo>
                  <a:lnTo>
                    <a:pt x="555" y="93"/>
                  </a:lnTo>
                  <a:lnTo>
                    <a:pt x="514" y="91"/>
                  </a:lnTo>
                  <a:lnTo>
                    <a:pt x="472" y="90"/>
                  </a:lnTo>
                  <a:lnTo>
                    <a:pt x="472" y="0"/>
                  </a:lnTo>
                  <a:lnTo>
                    <a:pt x="517" y="0"/>
                  </a:lnTo>
                  <a:lnTo>
                    <a:pt x="562" y="2"/>
                  </a:lnTo>
                  <a:lnTo>
                    <a:pt x="604" y="6"/>
                  </a:lnTo>
                  <a:lnTo>
                    <a:pt x="645" y="11"/>
                  </a:lnTo>
                  <a:lnTo>
                    <a:pt x="684" y="17"/>
                  </a:lnTo>
                  <a:lnTo>
                    <a:pt x="721" y="25"/>
                  </a:lnTo>
                  <a:lnTo>
                    <a:pt x="756" y="32"/>
                  </a:lnTo>
                  <a:lnTo>
                    <a:pt x="787" y="42"/>
                  </a:lnTo>
                  <a:lnTo>
                    <a:pt x="760" y="127"/>
                  </a:lnTo>
                  <a:close/>
                  <a:moveTo>
                    <a:pt x="472" y="90"/>
                  </a:moveTo>
                  <a:lnTo>
                    <a:pt x="472" y="9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72" y="90"/>
                  </a:lnTo>
                  <a:close/>
                  <a:moveTo>
                    <a:pt x="472" y="90"/>
                  </a:moveTo>
                  <a:lnTo>
                    <a:pt x="472" y="9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72" y="90"/>
                  </a:lnTo>
                  <a:close/>
                  <a:moveTo>
                    <a:pt x="472" y="90"/>
                  </a:moveTo>
                  <a:lnTo>
                    <a:pt x="430" y="91"/>
                  </a:lnTo>
                  <a:lnTo>
                    <a:pt x="390" y="93"/>
                  </a:lnTo>
                  <a:lnTo>
                    <a:pt x="350" y="96"/>
                  </a:lnTo>
                  <a:lnTo>
                    <a:pt x="313" y="100"/>
                  </a:lnTo>
                  <a:lnTo>
                    <a:pt x="278" y="106"/>
                  </a:lnTo>
                  <a:lnTo>
                    <a:pt x="244" y="112"/>
                  </a:lnTo>
                  <a:lnTo>
                    <a:pt x="213" y="120"/>
                  </a:lnTo>
                  <a:lnTo>
                    <a:pt x="184" y="127"/>
                  </a:lnTo>
                  <a:lnTo>
                    <a:pt x="157" y="42"/>
                  </a:lnTo>
                  <a:lnTo>
                    <a:pt x="189" y="32"/>
                  </a:lnTo>
                  <a:lnTo>
                    <a:pt x="224" y="25"/>
                  </a:lnTo>
                  <a:lnTo>
                    <a:pt x="260" y="17"/>
                  </a:lnTo>
                  <a:lnTo>
                    <a:pt x="299" y="11"/>
                  </a:lnTo>
                  <a:lnTo>
                    <a:pt x="340" y="6"/>
                  </a:lnTo>
                  <a:lnTo>
                    <a:pt x="382" y="2"/>
                  </a:lnTo>
                  <a:lnTo>
                    <a:pt x="427" y="0"/>
                  </a:lnTo>
                  <a:lnTo>
                    <a:pt x="472" y="0"/>
                  </a:lnTo>
                  <a:lnTo>
                    <a:pt x="472" y="90"/>
                  </a:lnTo>
                  <a:close/>
                  <a:moveTo>
                    <a:pt x="184" y="127"/>
                  </a:moveTo>
                  <a:lnTo>
                    <a:pt x="163" y="135"/>
                  </a:lnTo>
                  <a:lnTo>
                    <a:pt x="145" y="142"/>
                  </a:lnTo>
                  <a:lnTo>
                    <a:pt x="128" y="149"/>
                  </a:lnTo>
                  <a:lnTo>
                    <a:pt x="116" y="157"/>
                  </a:lnTo>
                  <a:lnTo>
                    <a:pt x="105" y="163"/>
                  </a:lnTo>
                  <a:lnTo>
                    <a:pt x="97" y="169"/>
                  </a:lnTo>
                  <a:lnTo>
                    <a:pt x="94" y="173"/>
                  </a:lnTo>
                  <a:lnTo>
                    <a:pt x="92" y="176"/>
                  </a:lnTo>
                  <a:lnTo>
                    <a:pt x="91" y="179"/>
                  </a:lnTo>
                  <a:lnTo>
                    <a:pt x="90" y="182"/>
                  </a:lnTo>
                  <a:lnTo>
                    <a:pt x="0" y="182"/>
                  </a:lnTo>
                  <a:lnTo>
                    <a:pt x="1" y="172"/>
                  </a:lnTo>
                  <a:lnTo>
                    <a:pt x="3" y="161"/>
                  </a:lnTo>
                  <a:lnTo>
                    <a:pt x="6" y="150"/>
                  </a:lnTo>
                  <a:lnTo>
                    <a:pt x="11" y="139"/>
                  </a:lnTo>
                  <a:lnTo>
                    <a:pt x="17" y="130"/>
                  </a:lnTo>
                  <a:lnTo>
                    <a:pt x="24" y="120"/>
                  </a:lnTo>
                  <a:lnTo>
                    <a:pt x="32" y="110"/>
                  </a:lnTo>
                  <a:lnTo>
                    <a:pt x="42" y="101"/>
                  </a:lnTo>
                  <a:lnTo>
                    <a:pt x="53" y="93"/>
                  </a:lnTo>
                  <a:lnTo>
                    <a:pt x="65" y="84"/>
                  </a:lnTo>
                  <a:lnTo>
                    <a:pt x="78" y="77"/>
                  </a:lnTo>
                  <a:lnTo>
                    <a:pt x="92" y="69"/>
                  </a:lnTo>
                  <a:lnTo>
                    <a:pt x="106" y="61"/>
                  </a:lnTo>
                  <a:lnTo>
                    <a:pt x="122" y="55"/>
                  </a:lnTo>
                  <a:lnTo>
                    <a:pt x="139" y="49"/>
                  </a:lnTo>
                  <a:lnTo>
                    <a:pt x="157" y="42"/>
                  </a:lnTo>
                  <a:lnTo>
                    <a:pt x="184" y="127"/>
                  </a:lnTo>
                  <a:close/>
                  <a:moveTo>
                    <a:pt x="90" y="182"/>
                  </a:moveTo>
                  <a:lnTo>
                    <a:pt x="9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90" y="182"/>
                  </a:lnTo>
                  <a:close/>
                  <a:moveTo>
                    <a:pt x="90" y="182"/>
                  </a:moveTo>
                  <a:lnTo>
                    <a:pt x="9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90" y="182"/>
                  </a:lnTo>
                  <a:close/>
                  <a:moveTo>
                    <a:pt x="90" y="182"/>
                  </a:moveTo>
                  <a:lnTo>
                    <a:pt x="91" y="186"/>
                  </a:lnTo>
                  <a:lnTo>
                    <a:pt x="92" y="189"/>
                  </a:lnTo>
                  <a:lnTo>
                    <a:pt x="94" y="192"/>
                  </a:lnTo>
                  <a:lnTo>
                    <a:pt x="97" y="195"/>
                  </a:lnTo>
                  <a:lnTo>
                    <a:pt x="105" y="202"/>
                  </a:lnTo>
                  <a:lnTo>
                    <a:pt x="116" y="208"/>
                  </a:lnTo>
                  <a:lnTo>
                    <a:pt x="128" y="216"/>
                  </a:lnTo>
                  <a:lnTo>
                    <a:pt x="145" y="222"/>
                  </a:lnTo>
                  <a:lnTo>
                    <a:pt x="163" y="230"/>
                  </a:lnTo>
                  <a:lnTo>
                    <a:pt x="184" y="236"/>
                  </a:lnTo>
                  <a:lnTo>
                    <a:pt x="157" y="323"/>
                  </a:lnTo>
                  <a:lnTo>
                    <a:pt x="139" y="316"/>
                  </a:lnTo>
                  <a:lnTo>
                    <a:pt x="122" y="310"/>
                  </a:lnTo>
                  <a:lnTo>
                    <a:pt x="106" y="303"/>
                  </a:lnTo>
                  <a:lnTo>
                    <a:pt x="92" y="296"/>
                  </a:lnTo>
                  <a:lnTo>
                    <a:pt x="78" y="288"/>
                  </a:lnTo>
                  <a:lnTo>
                    <a:pt x="65" y="281"/>
                  </a:lnTo>
                  <a:lnTo>
                    <a:pt x="53" y="272"/>
                  </a:lnTo>
                  <a:lnTo>
                    <a:pt x="42" y="263"/>
                  </a:lnTo>
                  <a:lnTo>
                    <a:pt x="32" y="254"/>
                  </a:lnTo>
                  <a:lnTo>
                    <a:pt x="24" y="245"/>
                  </a:lnTo>
                  <a:lnTo>
                    <a:pt x="17" y="235"/>
                  </a:lnTo>
                  <a:lnTo>
                    <a:pt x="11" y="225"/>
                  </a:lnTo>
                  <a:lnTo>
                    <a:pt x="6" y="215"/>
                  </a:lnTo>
                  <a:lnTo>
                    <a:pt x="2" y="204"/>
                  </a:lnTo>
                  <a:lnTo>
                    <a:pt x="1" y="193"/>
                  </a:lnTo>
                  <a:lnTo>
                    <a:pt x="0" y="182"/>
                  </a:lnTo>
                  <a:lnTo>
                    <a:pt x="90" y="182"/>
                  </a:lnTo>
                  <a:close/>
                  <a:moveTo>
                    <a:pt x="184" y="236"/>
                  </a:moveTo>
                  <a:lnTo>
                    <a:pt x="213" y="245"/>
                  </a:lnTo>
                  <a:lnTo>
                    <a:pt x="244" y="253"/>
                  </a:lnTo>
                  <a:lnTo>
                    <a:pt x="278" y="259"/>
                  </a:lnTo>
                  <a:lnTo>
                    <a:pt x="313" y="265"/>
                  </a:lnTo>
                  <a:lnTo>
                    <a:pt x="350" y="269"/>
                  </a:lnTo>
                  <a:lnTo>
                    <a:pt x="390" y="272"/>
                  </a:lnTo>
                  <a:lnTo>
                    <a:pt x="430" y="274"/>
                  </a:lnTo>
                  <a:lnTo>
                    <a:pt x="472" y="275"/>
                  </a:lnTo>
                  <a:lnTo>
                    <a:pt x="472" y="365"/>
                  </a:lnTo>
                  <a:lnTo>
                    <a:pt x="427" y="365"/>
                  </a:lnTo>
                  <a:lnTo>
                    <a:pt x="382" y="362"/>
                  </a:lnTo>
                  <a:lnTo>
                    <a:pt x="340" y="358"/>
                  </a:lnTo>
                  <a:lnTo>
                    <a:pt x="299" y="354"/>
                  </a:lnTo>
                  <a:lnTo>
                    <a:pt x="260" y="348"/>
                  </a:lnTo>
                  <a:lnTo>
                    <a:pt x="224" y="340"/>
                  </a:lnTo>
                  <a:lnTo>
                    <a:pt x="189" y="331"/>
                  </a:lnTo>
                  <a:lnTo>
                    <a:pt x="157" y="323"/>
                  </a:lnTo>
                  <a:lnTo>
                    <a:pt x="184" y="236"/>
                  </a:lnTo>
                  <a:close/>
                  <a:moveTo>
                    <a:pt x="472" y="275"/>
                  </a:moveTo>
                  <a:lnTo>
                    <a:pt x="472" y="275"/>
                  </a:lnTo>
                  <a:lnTo>
                    <a:pt x="472" y="365"/>
                  </a:lnTo>
                  <a:lnTo>
                    <a:pt x="472" y="365"/>
                  </a:lnTo>
                  <a:lnTo>
                    <a:pt x="472" y="275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Rectangle 10"/>
            <p:cNvSpPr>
              <a:spLocks noChangeArrowheads="1"/>
            </p:cNvSpPr>
            <p:nvPr/>
          </p:nvSpPr>
          <p:spPr bwMode="auto">
            <a:xfrm>
              <a:off x="3135" y="2804"/>
              <a:ext cx="608" cy="18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 dirty="0">
                  <a:solidFill>
                    <a:srgbClr val="DA2724"/>
                  </a:solidFill>
                </a:rPr>
                <a:t>SPEAR3</a:t>
              </a:r>
              <a:endParaRPr lang="en-US" dirty="0">
                <a:latin typeface="Helvetica" pitchFamily="34" charset="0"/>
              </a:endParaRPr>
            </a:p>
          </p:txBody>
        </p:sp>
      </p:grpSp>
      <p:sp>
        <p:nvSpPr>
          <p:cNvPr id="7" name="Freeform 11"/>
          <p:cNvSpPr>
            <a:spLocks/>
          </p:cNvSpPr>
          <p:nvPr/>
        </p:nvSpPr>
        <p:spPr bwMode="auto">
          <a:xfrm>
            <a:off x="7283450" y="2581275"/>
            <a:ext cx="107950" cy="85725"/>
          </a:xfrm>
          <a:custGeom>
            <a:avLst/>
            <a:gdLst/>
            <a:ahLst/>
            <a:cxnLst>
              <a:cxn ang="0">
                <a:pos x="43" y="164"/>
              </a:cxn>
              <a:cxn ang="0">
                <a:pos x="0" y="85"/>
              </a:cxn>
              <a:cxn ang="0">
                <a:pos x="160" y="0"/>
              </a:cxn>
              <a:cxn ang="0">
                <a:pos x="202" y="79"/>
              </a:cxn>
              <a:cxn ang="0">
                <a:pos x="43" y="164"/>
              </a:cxn>
            </a:cxnLst>
            <a:rect l="0" t="0" r="r" b="b"/>
            <a:pathLst>
              <a:path w="202" h="164">
                <a:moveTo>
                  <a:pt x="43" y="164"/>
                </a:moveTo>
                <a:lnTo>
                  <a:pt x="0" y="85"/>
                </a:lnTo>
                <a:lnTo>
                  <a:pt x="160" y="0"/>
                </a:lnTo>
                <a:lnTo>
                  <a:pt x="202" y="79"/>
                </a:lnTo>
                <a:lnTo>
                  <a:pt x="43" y="164"/>
                </a:lnTo>
                <a:close/>
              </a:path>
            </a:pathLst>
          </a:custGeom>
          <a:solidFill>
            <a:srgbClr val="007CC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562600" y="838199"/>
            <a:ext cx="2743200" cy="1652590"/>
            <a:chOff x="3216" y="528"/>
            <a:chExt cx="1728" cy="1041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944" y="1188"/>
              <a:ext cx="720" cy="381"/>
              <a:chOff x="4417" y="1094"/>
              <a:chExt cx="861" cy="483"/>
            </a:xfrm>
          </p:grpSpPr>
          <p:sp>
            <p:nvSpPr>
              <p:cNvPr id="80" name="Freeform 14"/>
              <p:cNvSpPr>
                <a:spLocks/>
              </p:cNvSpPr>
              <p:nvPr/>
            </p:nvSpPr>
            <p:spPr bwMode="auto">
              <a:xfrm>
                <a:off x="5211" y="1094"/>
                <a:ext cx="67" cy="55"/>
              </a:xfrm>
              <a:custGeom>
                <a:avLst/>
                <a:gdLst/>
                <a:ahLst/>
                <a:cxnLst>
                  <a:cxn ang="0">
                    <a:pos x="43" y="166"/>
                  </a:cxn>
                  <a:cxn ang="0">
                    <a:pos x="0" y="87"/>
                  </a:cxn>
                  <a:cxn ang="0">
                    <a:pos x="159" y="0"/>
                  </a:cxn>
                  <a:cxn ang="0">
                    <a:pos x="202" y="80"/>
                  </a:cxn>
                  <a:cxn ang="0">
                    <a:pos x="43" y="166"/>
                  </a:cxn>
                </a:cxnLst>
                <a:rect l="0" t="0" r="r" b="b"/>
                <a:pathLst>
                  <a:path w="202" h="166">
                    <a:moveTo>
                      <a:pt x="43" y="166"/>
                    </a:moveTo>
                    <a:lnTo>
                      <a:pt x="0" y="87"/>
                    </a:lnTo>
                    <a:lnTo>
                      <a:pt x="159" y="0"/>
                    </a:lnTo>
                    <a:lnTo>
                      <a:pt x="202" y="80"/>
                    </a:lnTo>
                    <a:lnTo>
                      <a:pt x="43" y="166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/>
              </p:cNvSpPr>
              <p:nvPr/>
            </p:nvSpPr>
            <p:spPr bwMode="auto">
              <a:xfrm>
                <a:off x="5132" y="1137"/>
                <a:ext cx="67" cy="55"/>
              </a:xfrm>
              <a:custGeom>
                <a:avLst/>
                <a:gdLst/>
                <a:ahLst/>
                <a:cxnLst>
                  <a:cxn ang="0">
                    <a:pos x="43" y="165"/>
                  </a:cxn>
                  <a:cxn ang="0">
                    <a:pos x="0" y="85"/>
                  </a:cxn>
                  <a:cxn ang="0">
                    <a:pos x="159" y="0"/>
                  </a:cxn>
                  <a:cxn ang="0">
                    <a:pos x="201" y="80"/>
                  </a:cxn>
                  <a:cxn ang="0">
                    <a:pos x="43" y="165"/>
                  </a:cxn>
                </a:cxnLst>
                <a:rect l="0" t="0" r="r" b="b"/>
                <a:pathLst>
                  <a:path w="201" h="165">
                    <a:moveTo>
                      <a:pt x="43" y="165"/>
                    </a:moveTo>
                    <a:lnTo>
                      <a:pt x="0" y="85"/>
                    </a:lnTo>
                    <a:lnTo>
                      <a:pt x="159" y="0"/>
                    </a:lnTo>
                    <a:lnTo>
                      <a:pt x="201" y="80"/>
                    </a:lnTo>
                    <a:lnTo>
                      <a:pt x="43" y="16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/>
              </p:cNvSpPr>
              <p:nvPr/>
            </p:nvSpPr>
            <p:spPr bwMode="auto">
              <a:xfrm>
                <a:off x="5052" y="1180"/>
                <a:ext cx="68" cy="55"/>
              </a:xfrm>
              <a:custGeom>
                <a:avLst/>
                <a:gdLst/>
                <a:ahLst/>
                <a:cxnLst>
                  <a:cxn ang="0">
                    <a:pos x="43" y="166"/>
                  </a:cxn>
                  <a:cxn ang="0">
                    <a:pos x="0" y="86"/>
                  </a:cxn>
                  <a:cxn ang="0">
                    <a:pos x="158" y="0"/>
                  </a:cxn>
                  <a:cxn ang="0">
                    <a:pos x="202" y="79"/>
                  </a:cxn>
                  <a:cxn ang="0">
                    <a:pos x="43" y="166"/>
                  </a:cxn>
                </a:cxnLst>
                <a:rect l="0" t="0" r="r" b="b"/>
                <a:pathLst>
                  <a:path w="202" h="166">
                    <a:moveTo>
                      <a:pt x="43" y="166"/>
                    </a:moveTo>
                    <a:lnTo>
                      <a:pt x="0" y="86"/>
                    </a:lnTo>
                    <a:lnTo>
                      <a:pt x="158" y="0"/>
                    </a:lnTo>
                    <a:lnTo>
                      <a:pt x="202" y="79"/>
                    </a:lnTo>
                    <a:lnTo>
                      <a:pt x="43" y="166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/>
              </p:cNvSpPr>
              <p:nvPr/>
            </p:nvSpPr>
            <p:spPr bwMode="auto">
              <a:xfrm>
                <a:off x="4973" y="1223"/>
                <a:ext cx="67" cy="54"/>
              </a:xfrm>
              <a:custGeom>
                <a:avLst/>
                <a:gdLst/>
                <a:ahLst/>
                <a:cxnLst>
                  <a:cxn ang="0">
                    <a:pos x="43" y="164"/>
                  </a:cxn>
                  <a:cxn ang="0">
                    <a:pos x="0" y="85"/>
                  </a:cxn>
                  <a:cxn ang="0">
                    <a:pos x="160" y="0"/>
                  </a:cxn>
                  <a:cxn ang="0">
                    <a:pos x="202" y="79"/>
                  </a:cxn>
                  <a:cxn ang="0">
                    <a:pos x="43" y="164"/>
                  </a:cxn>
                </a:cxnLst>
                <a:rect l="0" t="0" r="r" b="b"/>
                <a:pathLst>
                  <a:path w="202" h="164">
                    <a:moveTo>
                      <a:pt x="43" y="164"/>
                    </a:moveTo>
                    <a:lnTo>
                      <a:pt x="0" y="85"/>
                    </a:lnTo>
                    <a:lnTo>
                      <a:pt x="160" y="0"/>
                    </a:lnTo>
                    <a:lnTo>
                      <a:pt x="202" y="79"/>
                    </a:lnTo>
                    <a:lnTo>
                      <a:pt x="43" y="164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/>
              </p:cNvSpPr>
              <p:nvPr/>
            </p:nvSpPr>
            <p:spPr bwMode="auto">
              <a:xfrm>
                <a:off x="4893" y="1265"/>
                <a:ext cx="67" cy="55"/>
              </a:xfrm>
              <a:custGeom>
                <a:avLst/>
                <a:gdLst/>
                <a:ahLst/>
                <a:cxnLst>
                  <a:cxn ang="0">
                    <a:pos x="43" y="165"/>
                  </a:cxn>
                  <a:cxn ang="0">
                    <a:pos x="0" y="87"/>
                  </a:cxn>
                  <a:cxn ang="0">
                    <a:pos x="159" y="0"/>
                  </a:cxn>
                  <a:cxn ang="0">
                    <a:pos x="201" y="80"/>
                  </a:cxn>
                  <a:cxn ang="0">
                    <a:pos x="43" y="165"/>
                  </a:cxn>
                </a:cxnLst>
                <a:rect l="0" t="0" r="r" b="b"/>
                <a:pathLst>
                  <a:path w="201" h="165">
                    <a:moveTo>
                      <a:pt x="43" y="165"/>
                    </a:moveTo>
                    <a:lnTo>
                      <a:pt x="0" y="87"/>
                    </a:lnTo>
                    <a:lnTo>
                      <a:pt x="159" y="0"/>
                    </a:lnTo>
                    <a:lnTo>
                      <a:pt x="201" y="80"/>
                    </a:lnTo>
                    <a:lnTo>
                      <a:pt x="43" y="16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/>
              </p:cNvSpPr>
              <p:nvPr/>
            </p:nvSpPr>
            <p:spPr bwMode="auto">
              <a:xfrm>
                <a:off x="4814" y="1308"/>
                <a:ext cx="67" cy="55"/>
              </a:xfrm>
              <a:custGeom>
                <a:avLst/>
                <a:gdLst/>
                <a:ahLst/>
                <a:cxnLst>
                  <a:cxn ang="0">
                    <a:pos x="43" y="165"/>
                  </a:cxn>
                  <a:cxn ang="0">
                    <a:pos x="0" y="85"/>
                  </a:cxn>
                  <a:cxn ang="0">
                    <a:pos x="159" y="0"/>
                  </a:cxn>
                  <a:cxn ang="0">
                    <a:pos x="202" y="80"/>
                  </a:cxn>
                  <a:cxn ang="0">
                    <a:pos x="43" y="165"/>
                  </a:cxn>
                </a:cxnLst>
                <a:rect l="0" t="0" r="r" b="b"/>
                <a:pathLst>
                  <a:path w="202" h="165">
                    <a:moveTo>
                      <a:pt x="43" y="165"/>
                    </a:moveTo>
                    <a:lnTo>
                      <a:pt x="0" y="85"/>
                    </a:lnTo>
                    <a:lnTo>
                      <a:pt x="159" y="0"/>
                    </a:lnTo>
                    <a:lnTo>
                      <a:pt x="202" y="80"/>
                    </a:lnTo>
                    <a:lnTo>
                      <a:pt x="43" y="16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/>
              </p:cNvSpPr>
              <p:nvPr/>
            </p:nvSpPr>
            <p:spPr bwMode="auto">
              <a:xfrm>
                <a:off x="4735" y="1351"/>
                <a:ext cx="67" cy="55"/>
              </a:xfrm>
              <a:custGeom>
                <a:avLst/>
                <a:gdLst/>
                <a:ahLst/>
                <a:cxnLst>
                  <a:cxn ang="0">
                    <a:pos x="42" y="166"/>
                  </a:cxn>
                  <a:cxn ang="0">
                    <a:pos x="0" y="86"/>
                  </a:cxn>
                  <a:cxn ang="0">
                    <a:pos x="159" y="0"/>
                  </a:cxn>
                  <a:cxn ang="0">
                    <a:pos x="201" y="79"/>
                  </a:cxn>
                  <a:cxn ang="0">
                    <a:pos x="42" y="166"/>
                  </a:cxn>
                </a:cxnLst>
                <a:rect l="0" t="0" r="r" b="b"/>
                <a:pathLst>
                  <a:path w="201" h="166">
                    <a:moveTo>
                      <a:pt x="42" y="166"/>
                    </a:moveTo>
                    <a:lnTo>
                      <a:pt x="0" y="86"/>
                    </a:lnTo>
                    <a:lnTo>
                      <a:pt x="159" y="0"/>
                    </a:lnTo>
                    <a:lnTo>
                      <a:pt x="201" y="79"/>
                    </a:lnTo>
                    <a:lnTo>
                      <a:pt x="42" y="166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/>
              </p:cNvSpPr>
              <p:nvPr/>
            </p:nvSpPr>
            <p:spPr bwMode="auto">
              <a:xfrm>
                <a:off x="4655" y="1394"/>
                <a:ext cx="67" cy="54"/>
              </a:xfrm>
              <a:custGeom>
                <a:avLst/>
                <a:gdLst/>
                <a:ahLst/>
                <a:cxnLst>
                  <a:cxn ang="0">
                    <a:pos x="43" y="164"/>
                  </a:cxn>
                  <a:cxn ang="0">
                    <a:pos x="0" y="85"/>
                  </a:cxn>
                  <a:cxn ang="0">
                    <a:pos x="159" y="0"/>
                  </a:cxn>
                  <a:cxn ang="0">
                    <a:pos x="202" y="79"/>
                  </a:cxn>
                  <a:cxn ang="0">
                    <a:pos x="43" y="164"/>
                  </a:cxn>
                </a:cxnLst>
                <a:rect l="0" t="0" r="r" b="b"/>
                <a:pathLst>
                  <a:path w="202" h="164">
                    <a:moveTo>
                      <a:pt x="43" y="164"/>
                    </a:moveTo>
                    <a:lnTo>
                      <a:pt x="0" y="85"/>
                    </a:lnTo>
                    <a:lnTo>
                      <a:pt x="159" y="0"/>
                    </a:lnTo>
                    <a:lnTo>
                      <a:pt x="202" y="79"/>
                    </a:lnTo>
                    <a:lnTo>
                      <a:pt x="43" y="164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/>
              </p:cNvSpPr>
              <p:nvPr/>
            </p:nvSpPr>
            <p:spPr bwMode="auto">
              <a:xfrm>
                <a:off x="4576" y="1436"/>
                <a:ext cx="67" cy="55"/>
              </a:xfrm>
              <a:custGeom>
                <a:avLst/>
                <a:gdLst/>
                <a:ahLst/>
                <a:cxnLst>
                  <a:cxn ang="0">
                    <a:pos x="43" y="164"/>
                  </a:cxn>
                  <a:cxn ang="0">
                    <a:pos x="0" y="86"/>
                  </a:cxn>
                  <a:cxn ang="0">
                    <a:pos x="159" y="0"/>
                  </a:cxn>
                  <a:cxn ang="0">
                    <a:pos x="202" y="79"/>
                  </a:cxn>
                  <a:cxn ang="0">
                    <a:pos x="43" y="164"/>
                  </a:cxn>
                </a:cxnLst>
                <a:rect l="0" t="0" r="r" b="b"/>
                <a:pathLst>
                  <a:path w="202" h="164">
                    <a:moveTo>
                      <a:pt x="43" y="164"/>
                    </a:moveTo>
                    <a:lnTo>
                      <a:pt x="0" y="86"/>
                    </a:lnTo>
                    <a:lnTo>
                      <a:pt x="159" y="0"/>
                    </a:lnTo>
                    <a:lnTo>
                      <a:pt x="202" y="79"/>
                    </a:lnTo>
                    <a:lnTo>
                      <a:pt x="43" y="164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/>
              </p:cNvSpPr>
              <p:nvPr/>
            </p:nvSpPr>
            <p:spPr bwMode="auto">
              <a:xfrm>
                <a:off x="4496" y="1479"/>
                <a:ext cx="67" cy="55"/>
              </a:xfrm>
              <a:custGeom>
                <a:avLst/>
                <a:gdLst/>
                <a:ahLst/>
                <a:cxnLst>
                  <a:cxn ang="0">
                    <a:pos x="42" y="165"/>
                  </a:cxn>
                  <a:cxn ang="0">
                    <a:pos x="0" y="86"/>
                  </a:cxn>
                  <a:cxn ang="0">
                    <a:pos x="159" y="0"/>
                  </a:cxn>
                  <a:cxn ang="0">
                    <a:pos x="201" y="80"/>
                  </a:cxn>
                  <a:cxn ang="0">
                    <a:pos x="42" y="165"/>
                  </a:cxn>
                </a:cxnLst>
                <a:rect l="0" t="0" r="r" b="b"/>
                <a:pathLst>
                  <a:path w="201" h="165">
                    <a:moveTo>
                      <a:pt x="42" y="165"/>
                    </a:moveTo>
                    <a:lnTo>
                      <a:pt x="0" y="86"/>
                    </a:lnTo>
                    <a:lnTo>
                      <a:pt x="159" y="0"/>
                    </a:lnTo>
                    <a:lnTo>
                      <a:pt x="201" y="80"/>
                    </a:lnTo>
                    <a:lnTo>
                      <a:pt x="42" y="16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/>
              </p:cNvSpPr>
              <p:nvPr/>
            </p:nvSpPr>
            <p:spPr bwMode="auto">
              <a:xfrm>
                <a:off x="4417" y="1522"/>
                <a:ext cx="67" cy="55"/>
              </a:xfrm>
              <a:custGeom>
                <a:avLst/>
                <a:gdLst/>
                <a:ahLst/>
                <a:cxnLst>
                  <a:cxn ang="0">
                    <a:pos x="43" y="165"/>
                  </a:cxn>
                  <a:cxn ang="0">
                    <a:pos x="0" y="86"/>
                  </a:cxn>
                  <a:cxn ang="0">
                    <a:pos x="158" y="0"/>
                  </a:cxn>
                  <a:cxn ang="0">
                    <a:pos x="201" y="80"/>
                  </a:cxn>
                  <a:cxn ang="0">
                    <a:pos x="43" y="165"/>
                  </a:cxn>
                </a:cxnLst>
                <a:rect l="0" t="0" r="r" b="b"/>
                <a:pathLst>
                  <a:path w="201" h="165">
                    <a:moveTo>
                      <a:pt x="43" y="165"/>
                    </a:moveTo>
                    <a:lnTo>
                      <a:pt x="0" y="86"/>
                    </a:lnTo>
                    <a:lnTo>
                      <a:pt x="158" y="0"/>
                    </a:lnTo>
                    <a:lnTo>
                      <a:pt x="201" y="80"/>
                    </a:lnTo>
                    <a:lnTo>
                      <a:pt x="43" y="16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3216" y="528"/>
              <a:ext cx="1728" cy="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</a:rPr>
                <a:t>2 km warm linac (33 GeV) + damping rings:</a:t>
              </a:r>
            </a:p>
            <a:p>
              <a:pPr marL="228600" lvl="1"/>
              <a:r>
                <a:rPr lang="en-US" sz="1600" b="1">
                  <a:solidFill>
                    <a:srgbClr val="FFFFFF"/>
                  </a:solidFill>
                </a:rPr>
                <a:t>PEP injection</a:t>
              </a:r>
            </a:p>
            <a:p>
              <a:pPr marL="228600" lvl="1"/>
              <a:r>
                <a:rPr lang="en-US" sz="1600" b="1">
                  <a:solidFill>
                    <a:srgbClr val="FFFFFF"/>
                  </a:solidFill>
                </a:rPr>
                <a:t>FACET</a:t>
              </a:r>
            </a:p>
            <a:p>
              <a:pPr marL="228600" lvl="1"/>
              <a:r>
                <a:rPr lang="en-US" sz="1600" b="1">
                  <a:solidFill>
                    <a:srgbClr val="FFFFFF"/>
                  </a:solidFill>
                </a:rPr>
                <a:t>LCLS 2</a:t>
              </a:r>
              <a:endParaRPr lang="en-US" sz="1600">
                <a:latin typeface="Helvetica" pitchFamily="34" charset="0"/>
              </a:endParaRPr>
            </a:p>
          </p:txBody>
        </p:sp>
        <p:sp>
          <p:nvSpPr>
            <p:cNvPr id="79" name="Line 26"/>
            <p:cNvSpPr>
              <a:spLocks noChangeShapeType="1"/>
            </p:cNvSpPr>
            <p:nvPr/>
          </p:nvSpPr>
          <p:spPr bwMode="auto">
            <a:xfrm>
              <a:off x="3984" y="1056"/>
              <a:ext cx="336" cy="24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rc 27"/>
          <p:cNvSpPr>
            <a:spLocks/>
          </p:cNvSpPr>
          <p:nvPr/>
        </p:nvSpPr>
        <p:spPr bwMode="auto">
          <a:xfrm rot="21400166" flipV="1">
            <a:off x="4495800" y="3495675"/>
            <a:ext cx="304800" cy="76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076325" y="2220913"/>
            <a:ext cx="7162802" cy="3627438"/>
            <a:chOff x="672" y="1392"/>
            <a:chExt cx="4512" cy="2285"/>
          </a:xfrm>
        </p:grpSpPr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672" y="1484"/>
              <a:ext cx="4512" cy="2193"/>
              <a:chOff x="384" y="1484"/>
              <a:chExt cx="4512" cy="2193"/>
            </a:xfrm>
          </p:grpSpPr>
          <p:grpSp>
            <p:nvGrpSpPr>
              <p:cNvPr id="10" name="Group 30"/>
              <p:cNvGrpSpPr>
                <a:grpSpLocks/>
              </p:cNvGrpSpPr>
              <p:nvPr/>
            </p:nvGrpSpPr>
            <p:grpSpPr bwMode="auto">
              <a:xfrm>
                <a:off x="384" y="1484"/>
                <a:ext cx="4512" cy="1911"/>
                <a:chOff x="384" y="1484"/>
                <a:chExt cx="4512" cy="1911"/>
              </a:xfrm>
            </p:grpSpPr>
            <p:sp>
              <p:nvSpPr>
                <p:cNvPr id="69" name="Freeform 31"/>
                <p:cNvSpPr>
                  <a:spLocks noEditPoints="1"/>
                </p:cNvSpPr>
                <p:nvPr/>
              </p:nvSpPr>
              <p:spPr bwMode="auto">
                <a:xfrm>
                  <a:off x="480" y="1536"/>
                  <a:ext cx="3504" cy="1824"/>
                </a:xfrm>
                <a:custGeom>
                  <a:avLst/>
                  <a:gdLst/>
                  <a:ahLst/>
                  <a:cxnLst>
                    <a:cxn ang="0">
                      <a:pos x="12433" y="120"/>
                    </a:cxn>
                    <a:cxn ang="0">
                      <a:pos x="8927" y="1929"/>
                    </a:cxn>
                    <a:cxn ang="0">
                      <a:pos x="8865" y="1809"/>
                    </a:cxn>
                    <a:cxn ang="0">
                      <a:pos x="12372" y="0"/>
                    </a:cxn>
                    <a:cxn ang="0">
                      <a:pos x="12433" y="120"/>
                    </a:cxn>
                    <a:cxn ang="0">
                      <a:pos x="8857" y="1813"/>
                    </a:cxn>
                    <a:cxn ang="0">
                      <a:pos x="8862" y="1811"/>
                    </a:cxn>
                    <a:cxn ang="0">
                      <a:pos x="8865" y="1809"/>
                    </a:cxn>
                    <a:cxn ang="0">
                      <a:pos x="8896" y="1868"/>
                    </a:cxn>
                    <a:cxn ang="0">
                      <a:pos x="8857" y="1813"/>
                    </a:cxn>
                    <a:cxn ang="0">
                      <a:pos x="8934" y="1924"/>
                    </a:cxn>
                    <a:cxn ang="0">
                      <a:pos x="7373" y="3000"/>
                    </a:cxn>
                    <a:cxn ang="0">
                      <a:pos x="7297" y="2889"/>
                    </a:cxn>
                    <a:cxn ang="0">
                      <a:pos x="8857" y="1813"/>
                    </a:cxn>
                    <a:cxn ang="0">
                      <a:pos x="8934" y="1924"/>
                    </a:cxn>
                    <a:cxn ang="0">
                      <a:pos x="7373" y="3000"/>
                    </a:cxn>
                    <a:cxn ang="0">
                      <a:pos x="7369" y="3003"/>
                    </a:cxn>
                    <a:cxn ang="0">
                      <a:pos x="7366" y="3004"/>
                    </a:cxn>
                    <a:cxn ang="0">
                      <a:pos x="7334" y="2945"/>
                    </a:cxn>
                    <a:cxn ang="0">
                      <a:pos x="7373" y="3000"/>
                    </a:cxn>
                    <a:cxn ang="0">
                      <a:pos x="7366" y="3004"/>
                    </a:cxn>
                    <a:cxn ang="0">
                      <a:pos x="62" y="6833"/>
                    </a:cxn>
                    <a:cxn ang="0">
                      <a:pos x="0" y="6713"/>
                    </a:cxn>
                    <a:cxn ang="0">
                      <a:pos x="7304" y="2884"/>
                    </a:cxn>
                    <a:cxn ang="0">
                      <a:pos x="7366" y="3004"/>
                    </a:cxn>
                  </a:cxnLst>
                  <a:rect l="0" t="0" r="r" b="b"/>
                  <a:pathLst>
                    <a:path w="12433" h="6833">
                      <a:moveTo>
                        <a:pt x="12433" y="120"/>
                      </a:moveTo>
                      <a:lnTo>
                        <a:pt x="8927" y="1929"/>
                      </a:lnTo>
                      <a:lnTo>
                        <a:pt x="8865" y="1809"/>
                      </a:lnTo>
                      <a:lnTo>
                        <a:pt x="12372" y="0"/>
                      </a:lnTo>
                      <a:lnTo>
                        <a:pt x="12433" y="120"/>
                      </a:lnTo>
                      <a:close/>
                      <a:moveTo>
                        <a:pt x="8857" y="1813"/>
                      </a:moveTo>
                      <a:lnTo>
                        <a:pt x="8862" y="1811"/>
                      </a:lnTo>
                      <a:lnTo>
                        <a:pt x="8865" y="1809"/>
                      </a:lnTo>
                      <a:lnTo>
                        <a:pt x="8896" y="1868"/>
                      </a:lnTo>
                      <a:lnTo>
                        <a:pt x="8857" y="1813"/>
                      </a:lnTo>
                      <a:close/>
                      <a:moveTo>
                        <a:pt x="8934" y="1924"/>
                      </a:moveTo>
                      <a:lnTo>
                        <a:pt x="7373" y="3000"/>
                      </a:lnTo>
                      <a:lnTo>
                        <a:pt x="7297" y="2889"/>
                      </a:lnTo>
                      <a:lnTo>
                        <a:pt x="8857" y="1813"/>
                      </a:lnTo>
                      <a:lnTo>
                        <a:pt x="8934" y="1924"/>
                      </a:lnTo>
                      <a:close/>
                      <a:moveTo>
                        <a:pt x="7373" y="3000"/>
                      </a:moveTo>
                      <a:lnTo>
                        <a:pt x="7369" y="3003"/>
                      </a:lnTo>
                      <a:lnTo>
                        <a:pt x="7366" y="3004"/>
                      </a:lnTo>
                      <a:lnTo>
                        <a:pt x="7334" y="2945"/>
                      </a:lnTo>
                      <a:lnTo>
                        <a:pt x="7373" y="3000"/>
                      </a:lnTo>
                      <a:close/>
                      <a:moveTo>
                        <a:pt x="7366" y="3004"/>
                      </a:moveTo>
                      <a:lnTo>
                        <a:pt x="62" y="6833"/>
                      </a:lnTo>
                      <a:lnTo>
                        <a:pt x="0" y="6713"/>
                      </a:lnTo>
                      <a:lnTo>
                        <a:pt x="7304" y="2884"/>
                      </a:lnTo>
                      <a:lnTo>
                        <a:pt x="7366" y="3004"/>
                      </a:lnTo>
                      <a:close/>
                    </a:path>
                  </a:pathLst>
                </a:custGeom>
                <a:solidFill>
                  <a:srgbClr val="007C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" name="Group 32"/>
                <p:cNvGrpSpPr>
                  <a:grpSpLocks/>
                </p:cNvGrpSpPr>
                <p:nvPr/>
              </p:nvGrpSpPr>
              <p:grpSpPr bwMode="auto">
                <a:xfrm>
                  <a:off x="384" y="1484"/>
                  <a:ext cx="4512" cy="1911"/>
                  <a:chOff x="336" y="1484"/>
                  <a:chExt cx="4512" cy="1911"/>
                </a:xfrm>
              </p:grpSpPr>
              <p:grpSp>
                <p:nvGrpSpPr>
                  <p:cNvPr id="1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336" y="3120"/>
                    <a:ext cx="820" cy="275"/>
                    <a:chOff x="168" y="3640"/>
                    <a:chExt cx="820" cy="275"/>
                  </a:xfrm>
                </p:grpSpPr>
                <p:sp>
                  <p:nvSpPr>
                    <p:cNvPr id="74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169" y="3640"/>
                      <a:ext cx="796" cy="230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564"/>
                        </a:cxn>
                        <a:cxn ang="0">
                          <a:pos x="0" y="611"/>
                        </a:cxn>
                        <a:cxn ang="0">
                          <a:pos x="634" y="691"/>
                        </a:cxn>
                        <a:cxn ang="0">
                          <a:pos x="2379" y="145"/>
                        </a:cxn>
                        <a:cxn ang="0">
                          <a:pos x="2386" y="137"/>
                        </a:cxn>
                        <a:cxn ang="0">
                          <a:pos x="2272" y="136"/>
                        </a:cxn>
                        <a:cxn ang="0">
                          <a:pos x="624" y="632"/>
                        </a:cxn>
                        <a:cxn ang="0">
                          <a:pos x="266" y="601"/>
                        </a:cxn>
                        <a:cxn ang="0">
                          <a:pos x="1415" y="26"/>
                        </a:cxn>
                        <a:cxn ang="0">
                          <a:pos x="1145" y="0"/>
                        </a:cxn>
                        <a:cxn ang="0">
                          <a:pos x="7" y="564"/>
                        </a:cxn>
                      </a:cxnLst>
                      <a:rect l="0" t="0" r="r" b="b"/>
                      <a:pathLst>
                        <a:path w="2386" h="691">
                          <a:moveTo>
                            <a:pt x="7" y="564"/>
                          </a:moveTo>
                          <a:lnTo>
                            <a:pt x="0" y="611"/>
                          </a:lnTo>
                          <a:lnTo>
                            <a:pt x="634" y="691"/>
                          </a:lnTo>
                          <a:lnTo>
                            <a:pt x="2379" y="145"/>
                          </a:lnTo>
                          <a:lnTo>
                            <a:pt x="2386" y="137"/>
                          </a:lnTo>
                          <a:lnTo>
                            <a:pt x="2272" y="136"/>
                          </a:lnTo>
                          <a:lnTo>
                            <a:pt x="624" y="632"/>
                          </a:lnTo>
                          <a:lnTo>
                            <a:pt x="266" y="601"/>
                          </a:lnTo>
                          <a:lnTo>
                            <a:pt x="1415" y="26"/>
                          </a:lnTo>
                          <a:lnTo>
                            <a:pt x="1145" y="0"/>
                          </a:lnTo>
                          <a:lnTo>
                            <a:pt x="7" y="564"/>
                          </a:lnTo>
                          <a:close/>
                        </a:path>
                      </a:pathLst>
                    </a:custGeom>
                    <a:solidFill>
                      <a:srgbClr val="0086C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192" y="3648"/>
                      <a:ext cx="796" cy="230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564"/>
                        </a:cxn>
                        <a:cxn ang="0">
                          <a:pos x="0" y="611"/>
                        </a:cxn>
                        <a:cxn ang="0">
                          <a:pos x="634" y="691"/>
                        </a:cxn>
                        <a:cxn ang="0">
                          <a:pos x="2379" y="145"/>
                        </a:cxn>
                        <a:cxn ang="0">
                          <a:pos x="2386" y="137"/>
                        </a:cxn>
                        <a:cxn ang="0">
                          <a:pos x="2272" y="136"/>
                        </a:cxn>
                        <a:cxn ang="0">
                          <a:pos x="624" y="632"/>
                        </a:cxn>
                        <a:cxn ang="0">
                          <a:pos x="266" y="601"/>
                        </a:cxn>
                        <a:cxn ang="0">
                          <a:pos x="1415" y="26"/>
                        </a:cxn>
                        <a:cxn ang="0">
                          <a:pos x="1145" y="0"/>
                        </a:cxn>
                        <a:cxn ang="0">
                          <a:pos x="7" y="564"/>
                        </a:cxn>
                      </a:cxnLst>
                      <a:rect l="0" t="0" r="r" b="b"/>
                      <a:pathLst>
                        <a:path w="2386" h="691">
                          <a:moveTo>
                            <a:pt x="7" y="564"/>
                          </a:moveTo>
                          <a:lnTo>
                            <a:pt x="0" y="611"/>
                          </a:lnTo>
                          <a:lnTo>
                            <a:pt x="634" y="691"/>
                          </a:lnTo>
                          <a:lnTo>
                            <a:pt x="2379" y="145"/>
                          </a:lnTo>
                          <a:lnTo>
                            <a:pt x="2386" y="137"/>
                          </a:lnTo>
                          <a:lnTo>
                            <a:pt x="2272" y="136"/>
                          </a:lnTo>
                          <a:lnTo>
                            <a:pt x="624" y="632"/>
                          </a:lnTo>
                          <a:lnTo>
                            <a:pt x="266" y="601"/>
                          </a:lnTo>
                          <a:lnTo>
                            <a:pt x="1415" y="26"/>
                          </a:lnTo>
                          <a:lnTo>
                            <a:pt x="1145" y="0"/>
                          </a:lnTo>
                          <a:lnTo>
                            <a:pt x="7" y="564"/>
                          </a:lnTo>
                          <a:close/>
                        </a:path>
                      </a:pathLst>
                    </a:custGeom>
                    <a:noFill/>
                    <a:ln w="3175">
                      <a:solidFill>
                        <a:srgbClr val="1F1A17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168" y="3689"/>
                      <a:ext cx="798" cy="2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4"/>
                        </a:cxn>
                        <a:cxn ang="0">
                          <a:pos x="5" y="601"/>
                        </a:cxn>
                        <a:cxn ang="0">
                          <a:pos x="635" y="678"/>
                        </a:cxn>
                        <a:cxn ang="0">
                          <a:pos x="2396" y="117"/>
                        </a:cxn>
                        <a:cxn ang="0">
                          <a:pos x="2396" y="0"/>
                        </a:cxn>
                        <a:cxn ang="0">
                          <a:pos x="635" y="535"/>
                        </a:cxn>
                        <a:cxn ang="0">
                          <a:pos x="0" y="464"/>
                        </a:cxn>
                      </a:cxnLst>
                      <a:rect l="0" t="0" r="r" b="b"/>
                      <a:pathLst>
                        <a:path w="2396" h="678">
                          <a:moveTo>
                            <a:pt x="0" y="464"/>
                          </a:moveTo>
                          <a:lnTo>
                            <a:pt x="5" y="601"/>
                          </a:lnTo>
                          <a:lnTo>
                            <a:pt x="635" y="678"/>
                          </a:lnTo>
                          <a:lnTo>
                            <a:pt x="2396" y="117"/>
                          </a:lnTo>
                          <a:lnTo>
                            <a:pt x="2396" y="0"/>
                          </a:lnTo>
                          <a:lnTo>
                            <a:pt x="635" y="535"/>
                          </a:lnTo>
                          <a:lnTo>
                            <a:pt x="0" y="464"/>
                          </a:lnTo>
                          <a:close/>
                        </a:path>
                      </a:pathLst>
                    </a:custGeom>
                    <a:solidFill>
                      <a:srgbClr val="0086C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2" name="Freeform 37"/>
                  <p:cNvSpPr>
                    <a:spLocks noEditPoints="1"/>
                  </p:cNvSpPr>
                  <p:nvPr/>
                </p:nvSpPr>
                <p:spPr bwMode="auto">
                  <a:xfrm>
                    <a:off x="3948" y="1484"/>
                    <a:ext cx="255" cy="96"/>
                  </a:xfrm>
                  <a:custGeom>
                    <a:avLst/>
                    <a:gdLst/>
                    <a:ahLst/>
                    <a:cxnLst>
                      <a:cxn ang="0">
                        <a:pos x="765" y="130"/>
                      </a:cxn>
                      <a:cxn ang="0">
                        <a:pos x="376" y="247"/>
                      </a:cxn>
                      <a:cxn ang="0">
                        <a:pos x="338" y="117"/>
                      </a:cxn>
                      <a:cxn ang="0">
                        <a:pos x="726" y="0"/>
                      </a:cxn>
                      <a:cxn ang="0">
                        <a:pos x="765" y="130"/>
                      </a:cxn>
                      <a:cxn ang="0">
                        <a:pos x="376" y="247"/>
                      </a:cxn>
                      <a:cxn ang="0">
                        <a:pos x="371" y="249"/>
                      </a:cxn>
                      <a:cxn ang="0">
                        <a:pos x="365" y="249"/>
                      </a:cxn>
                      <a:cxn ang="0">
                        <a:pos x="357" y="182"/>
                      </a:cxn>
                      <a:cxn ang="0">
                        <a:pos x="376" y="247"/>
                      </a:cxn>
                      <a:cxn ang="0">
                        <a:pos x="365" y="249"/>
                      </a:cxn>
                      <a:cxn ang="0">
                        <a:pos x="15" y="288"/>
                      </a:cxn>
                      <a:cxn ang="0">
                        <a:pos x="0" y="154"/>
                      </a:cxn>
                      <a:cxn ang="0">
                        <a:pos x="349" y="115"/>
                      </a:cxn>
                      <a:cxn ang="0">
                        <a:pos x="365" y="249"/>
                      </a:cxn>
                    </a:cxnLst>
                    <a:rect l="0" t="0" r="r" b="b"/>
                    <a:pathLst>
                      <a:path w="765" h="288">
                        <a:moveTo>
                          <a:pt x="765" y="130"/>
                        </a:moveTo>
                        <a:lnTo>
                          <a:pt x="376" y="247"/>
                        </a:lnTo>
                        <a:lnTo>
                          <a:pt x="338" y="117"/>
                        </a:lnTo>
                        <a:lnTo>
                          <a:pt x="726" y="0"/>
                        </a:lnTo>
                        <a:lnTo>
                          <a:pt x="765" y="130"/>
                        </a:lnTo>
                        <a:close/>
                        <a:moveTo>
                          <a:pt x="376" y="247"/>
                        </a:moveTo>
                        <a:lnTo>
                          <a:pt x="371" y="249"/>
                        </a:lnTo>
                        <a:lnTo>
                          <a:pt x="365" y="249"/>
                        </a:lnTo>
                        <a:lnTo>
                          <a:pt x="357" y="182"/>
                        </a:lnTo>
                        <a:lnTo>
                          <a:pt x="376" y="247"/>
                        </a:lnTo>
                        <a:close/>
                        <a:moveTo>
                          <a:pt x="365" y="249"/>
                        </a:moveTo>
                        <a:lnTo>
                          <a:pt x="15" y="288"/>
                        </a:lnTo>
                        <a:lnTo>
                          <a:pt x="0" y="154"/>
                        </a:lnTo>
                        <a:lnTo>
                          <a:pt x="349" y="115"/>
                        </a:lnTo>
                        <a:lnTo>
                          <a:pt x="365" y="249"/>
                        </a:lnTo>
                        <a:close/>
                      </a:path>
                    </a:pathLst>
                  </a:custGeom>
                  <a:solidFill>
                    <a:srgbClr val="007CC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488"/>
                    <a:ext cx="672" cy="3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r>
                      <a:rPr lang="en-US" sz="1700" b="1">
                        <a:solidFill>
                          <a:srgbClr val="FFFFFF"/>
                        </a:solidFill>
                      </a:rPr>
                      <a:t> LCLS injector</a:t>
                    </a:r>
                    <a:endParaRPr lang="en-US">
                      <a:latin typeface="Helvetica" pitchFamily="34" charset="0"/>
                    </a:endParaRPr>
                  </a:p>
                </p:txBody>
              </p:sp>
            </p:grpSp>
          </p:grpSp>
          <p:grpSp>
            <p:nvGrpSpPr>
              <p:cNvPr id="15" name="Group 39"/>
              <p:cNvGrpSpPr>
                <a:grpSpLocks/>
              </p:cNvGrpSpPr>
              <p:nvPr/>
            </p:nvGrpSpPr>
            <p:grpSpPr bwMode="auto">
              <a:xfrm>
                <a:off x="1104" y="3072"/>
                <a:ext cx="1488" cy="605"/>
                <a:chOff x="1104" y="3072"/>
                <a:chExt cx="1488" cy="605"/>
              </a:xfrm>
            </p:grpSpPr>
            <p:sp>
              <p:nvSpPr>
                <p:cNvPr id="67" name="Rectangle 40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480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300" b="1">
                      <a:solidFill>
                        <a:srgbClr val="FFFFFF"/>
                      </a:solidFill>
                    </a:rPr>
                    <a:t>LCLS</a:t>
                  </a:r>
                  <a:endParaRPr lang="en-US">
                    <a:latin typeface="Helvetica" pitchFamily="34" charset="0"/>
                  </a:endParaRPr>
                </a:p>
              </p:txBody>
            </p:sp>
            <p:sp>
              <p:nvSpPr>
                <p:cNvPr id="68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1104" y="3072"/>
                  <a:ext cx="912" cy="432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2016" y="1392"/>
              <a:ext cx="1776" cy="528"/>
              <a:chOff x="1872" y="1296"/>
              <a:chExt cx="1776" cy="528"/>
            </a:xfrm>
          </p:grpSpPr>
          <p:sp>
            <p:nvSpPr>
              <p:cNvPr id="63" name="Rectangle 43"/>
              <p:cNvSpPr>
                <a:spLocks noChangeArrowheads="1"/>
              </p:cNvSpPr>
              <p:nvPr/>
            </p:nvSpPr>
            <p:spPr bwMode="auto">
              <a:xfrm>
                <a:off x="1872" y="1296"/>
                <a:ext cx="1776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FFFFFF"/>
                    </a:solidFill>
                  </a:rPr>
                  <a:t>1 km warm linac (16 GeV):</a:t>
                </a:r>
              </a:p>
              <a:p>
                <a:pPr marL="228600" lvl="1"/>
                <a:r>
                  <a:rPr lang="en-US" sz="1600" b="1">
                    <a:solidFill>
                      <a:srgbClr val="FFFFFF"/>
                    </a:solidFill>
                  </a:rPr>
                  <a:t>LCLS 1</a:t>
                </a:r>
                <a:endParaRPr lang="en-US" sz="1600">
                  <a:latin typeface="Helvetica" pitchFamily="34" charset="0"/>
                </a:endParaRPr>
              </a:p>
            </p:txBody>
          </p:sp>
          <p:sp>
            <p:nvSpPr>
              <p:cNvPr id="64" name="Line 44"/>
              <p:cNvSpPr>
                <a:spLocks noChangeShapeType="1"/>
              </p:cNvSpPr>
              <p:nvPr/>
            </p:nvSpPr>
            <p:spPr bwMode="auto">
              <a:xfrm>
                <a:off x="2784" y="1584"/>
                <a:ext cx="528" cy="24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" name="Group 62"/>
          <p:cNvGrpSpPr>
            <a:grpSpLocks/>
          </p:cNvGrpSpPr>
          <p:nvPr/>
        </p:nvGrpSpPr>
        <p:grpSpPr bwMode="auto">
          <a:xfrm>
            <a:off x="1352547" y="3992553"/>
            <a:ext cx="2509837" cy="928685"/>
            <a:chOff x="4417" y="1094"/>
            <a:chExt cx="861" cy="483"/>
          </a:xfrm>
        </p:grpSpPr>
        <p:sp>
          <p:nvSpPr>
            <p:cNvPr id="47" name="Freeform 63"/>
            <p:cNvSpPr>
              <a:spLocks/>
            </p:cNvSpPr>
            <p:nvPr/>
          </p:nvSpPr>
          <p:spPr bwMode="auto">
            <a:xfrm>
              <a:off x="5211" y="1094"/>
              <a:ext cx="67" cy="55"/>
            </a:xfrm>
            <a:custGeom>
              <a:avLst/>
              <a:gdLst/>
              <a:ahLst/>
              <a:cxnLst>
                <a:cxn ang="0">
                  <a:pos x="43" y="166"/>
                </a:cxn>
                <a:cxn ang="0">
                  <a:pos x="0" y="87"/>
                </a:cxn>
                <a:cxn ang="0">
                  <a:pos x="159" y="0"/>
                </a:cxn>
                <a:cxn ang="0">
                  <a:pos x="202" y="80"/>
                </a:cxn>
                <a:cxn ang="0">
                  <a:pos x="43" y="166"/>
                </a:cxn>
              </a:cxnLst>
              <a:rect l="0" t="0" r="r" b="b"/>
              <a:pathLst>
                <a:path w="202" h="166">
                  <a:moveTo>
                    <a:pt x="43" y="166"/>
                  </a:moveTo>
                  <a:lnTo>
                    <a:pt x="0" y="87"/>
                  </a:lnTo>
                  <a:lnTo>
                    <a:pt x="159" y="0"/>
                  </a:lnTo>
                  <a:lnTo>
                    <a:pt x="202" y="80"/>
                  </a:lnTo>
                  <a:lnTo>
                    <a:pt x="43" y="166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4"/>
            <p:cNvSpPr>
              <a:spLocks/>
            </p:cNvSpPr>
            <p:nvPr/>
          </p:nvSpPr>
          <p:spPr bwMode="auto">
            <a:xfrm>
              <a:off x="5132" y="1137"/>
              <a:ext cx="67" cy="55"/>
            </a:xfrm>
            <a:custGeom>
              <a:avLst/>
              <a:gdLst/>
              <a:ahLst/>
              <a:cxnLst>
                <a:cxn ang="0">
                  <a:pos x="43" y="165"/>
                </a:cxn>
                <a:cxn ang="0">
                  <a:pos x="0" y="85"/>
                </a:cxn>
                <a:cxn ang="0">
                  <a:pos x="159" y="0"/>
                </a:cxn>
                <a:cxn ang="0">
                  <a:pos x="201" y="80"/>
                </a:cxn>
                <a:cxn ang="0">
                  <a:pos x="43" y="165"/>
                </a:cxn>
              </a:cxnLst>
              <a:rect l="0" t="0" r="r" b="b"/>
              <a:pathLst>
                <a:path w="201" h="165">
                  <a:moveTo>
                    <a:pt x="43" y="165"/>
                  </a:moveTo>
                  <a:lnTo>
                    <a:pt x="0" y="85"/>
                  </a:lnTo>
                  <a:lnTo>
                    <a:pt x="159" y="0"/>
                  </a:lnTo>
                  <a:lnTo>
                    <a:pt x="201" y="80"/>
                  </a:lnTo>
                  <a:lnTo>
                    <a:pt x="43" y="165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65"/>
            <p:cNvSpPr>
              <a:spLocks/>
            </p:cNvSpPr>
            <p:nvPr/>
          </p:nvSpPr>
          <p:spPr bwMode="auto">
            <a:xfrm>
              <a:off x="5052" y="1180"/>
              <a:ext cx="68" cy="55"/>
            </a:xfrm>
            <a:custGeom>
              <a:avLst/>
              <a:gdLst/>
              <a:ahLst/>
              <a:cxnLst>
                <a:cxn ang="0">
                  <a:pos x="43" y="166"/>
                </a:cxn>
                <a:cxn ang="0">
                  <a:pos x="0" y="86"/>
                </a:cxn>
                <a:cxn ang="0">
                  <a:pos x="158" y="0"/>
                </a:cxn>
                <a:cxn ang="0">
                  <a:pos x="202" y="79"/>
                </a:cxn>
                <a:cxn ang="0">
                  <a:pos x="43" y="166"/>
                </a:cxn>
              </a:cxnLst>
              <a:rect l="0" t="0" r="r" b="b"/>
              <a:pathLst>
                <a:path w="202" h="166">
                  <a:moveTo>
                    <a:pt x="43" y="166"/>
                  </a:moveTo>
                  <a:lnTo>
                    <a:pt x="0" y="86"/>
                  </a:lnTo>
                  <a:lnTo>
                    <a:pt x="158" y="0"/>
                  </a:lnTo>
                  <a:lnTo>
                    <a:pt x="202" y="79"/>
                  </a:lnTo>
                  <a:lnTo>
                    <a:pt x="43" y="166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66"/>
            <p:cNvSpPr>
              <a:spLocks/>
            </p:cNvSpPr>
            <p:nvPr/>
          </p:nvSpPr>
          <p:spPr bwMode="auto">
            <a:xfrm>
              <a:off x="4973" y="1223"/>
              <a:ext cx="67" cy="54"/>
            </a:xfrm>
            <a:custGeom>
              <a:avLst/>
              <a:gdLst/>
              <a:ahLst/>
              <a:cxnLst>
                <a:cxn ang="0">
                  <a:pos x="43" y="164"/>
                </a:cxn>
                <a:cxn ang="0">
                  <a:pos x="0" y="85"/>
                </a:cxn>
                <a:cxn ang="0">
                  <a:pos x="160" y="0"/>
                </a:cxn>
                <a:cxn ang="0">
                  <a:pos x="202" y="79"/>
                </a:cxn>
                <a:cxn ang="0">
                  <a:pos x="43" y="164"/>
                </a:cxn>
              </a:cxnLst>
              <a:rect l="0" t="0" r="r" b="b"/>
              <a:pathLst>
                <a:path w="202" h="164">
                  <a:moveTo>
                    <a:pt x="43" y="164"/>
                  </a:moveTo>
                  <a:lnTo>
                    <a:pt x="0" y="85"/>
                  </a:lnTo>
                  <a:lnTo>
                    <a:pt x="160" y="0"/>
                  </a:lnTo>
                  <a:lnTo>
                    <a:pt x="202" y="79"/>
                  </a:lnTo>
                  <a:lnTo>
                    <a:pt x="43" y="164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7"/>
            <p:cNvSpPr>
              <a:spLocks/>
            </p:cNvSpPr>
            <p:nvPr/>
          </p:nvSpPr>
          <p:spPr bwMode="auto">
            <a:xfrm>
              <a:off x="4893" y="1265"/>
              <a:ext cx="67" cy="55"/>
            </a:xfrm>
            <a:custGeom>
              <a:avLst/>
              <a:gdLst/>
              <a:ahLst/>
              <a:cxnLst>
                <a:cxn ang="0">
                  <a:pos x="43" y="165"/>
                </a:cxn>
                <a:cxn ang="0">
                  <a:pos x="0" y="87"/>
                </a:cxn>
                <a:cxn ang="0">
                  <a:pos x="159" y="0"/>
                </a:cxn>
                <a:cxn ang="0">
                  <a:pos x="201" y="80"/>
                </a:cxn>
                <a:cxn ang="0">
                  <a:pos x="43" y="165"/>
                </a:cxn>
              </a:cxnLst>
              <a:rect l="0" t="0" r="r" b="b"/>
              <a:pathLst>
                <a:path w="201" h="165">
                  <a:moveTo>
                    <a:pt x="43" y="165"/>
                  </a:moveTo>
                  <a:lnTo>
                    <a:pt x="0" y="87"/>
                  </a:lnTo>
                  <a:lnTo>
                    <a:pt x="159" y="0"/>
                  </a:lnTo>
                  <a:lnTo>
                    <a:pt x="201" y="80"/>
                  </a:lnTo>
                  <a:lnTo>
                    <a:pt x="43" y="165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68"/>
            <p:cNvSpPr>
              <a:spLocks/>
            </p:cNvSpPr>
            <p:nvPr/>
          </p:nvSpPr>
          <p:spPr bwMode="auto">
            <a:xfrm>
              <a:off x="4814" y="1308"/>
              <a:ext cx="67" cy="55"/>
            </a:xfrm>
            <a:custGeom>
              <a:avLst/>
              <a:gdLst/>
              <a:ahLst/>
              <a:cxnLst>
                <a:cxn ang="0">
                  <a:pos x="43" y="165"/>
                </a:cxn>
                <a:cxn ang="0">
                  <a:pos x="0" y="85"/>
                </a:cxn>
                <a:cxn ang="0">
                  <a:pos x="159" y="0"/>
                </a:cxn>
                <a:cxn ang="0">
                  <a:pos x="202" y="80"/>
                </a:cxn>
                <a:cxn ang="0">
                  <a:pos x="43" y="165"/>
                </a:cxn>
              </a:cxnLst>
              <a:rect l="0" t="0" r="r" b="b"/>
              <a:pathLst>
                <a:path w="202" h="165">
                  <a:moveTo>
                    <a:pt x="43" y="165"/>
                  </a:moveTo>
                  <a:lnTo>
                    <a:pt x="0" y="85"/>
                  </a:lnTo>
                  <a:lnTo>
                    <a:pt x="159" y="0"/>
                  </a:lnTo>
                  <a:lnTo>
                    <a:pt x="202" y="80"/>
                  </a:lnTo>
                  <a:lnTo>
                    <a:pt x="43" y="165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69"/>
            <p:cNvSpPr>
              <a:spLocks/>
            </p:cNvSpPr>
            <p:nvPr/>
          </p:nvSpPr>
          <p:spPr bwMode="auto">
            <a:xfrm>
              <a:off x="4735" y="1351"/>
              <a:ext cx="67" cy="55"/>
            </a:xfrm>
            <a:custGeom>
              <a:avLst/>
              <a:gdLst/>
              <a:ahLst/>
              <a:cxnLst>
                <a:cxn ang="0">
                  <a:pos x="42" y="166"/>
                </a:cxn>
                <a:cxn ang="0">
                  <a:pos x="0" y="86"/>
                </a:cxn>
                <a:cxn ang="0">
                  <a:pos x="159" y="0"/>
                </a:cxn>
                <a:cxn ang="0">
                  <a:pos x="201" y="79"/>
                </a:cxn>
                <a:cxn ang="0">
                  <a:pos x="42" y="166"/>
                </a:cxn>
              </a:cxnLst>
              <a:rect l="0" t="0" r="r" b="b"/>
              <a:pathLst>
                <a:path w="201" h="166">
                  <a:moveTo>
                    <a:pt x="42" y="166"/>
                  </a:moveTo>
                  <a:lnTo>
                    <a:pt x="0" y="86"/>
                  </a:lnTo>
                  <a:lnTo>
                    <a:pt x="159" y="0"/>
                  </a:lnTo>
                  <a:lnTo>
                    <a:pt x="201" y="79"/>
                  </a:lnTo>
                  <a:lnTo>
                    <a:pt x="42" y="166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70"/>
            <p:cNvSpPr>
              <a:spLocks/>
            </p:cNvSpPr>
            <p:nvPr/>
          </p:nvSpPr>
          <p:spPr bwMode="auto">
            <a:xfrm>
              <a:off x="4655" y="1394"/>
              <a:ext cx="67" cy="54"/>
            </a:xfrm>
            <a:custGeom>
              <a:avLst/>
              <a:gdLst/>
              <a:ahLst/>
              <a:cxnLst>
                <a:cxn ang="0">
                  <a:pos x="43" y="164"/>
                </a:cxn>
                <a:cxn ang="0">
                  <a:pos x="0" y="85"/>
                </a:cxn>
                <a:cxn ang="0">
                  <a:pos x="159" y="0"/>
                </a:cxn>
                <a:cxn ang="0">
                  <a:pos x="202" y="79"/>
                </a:cxn>
                <a:cxn ang="0">
                  <a:pos x="43" y="164"/>
                </a:cxn>
              </a:cxnLst>
              <a:rect l="0" t="0" r="r" b="b"/>
              <a:pathLst>
                <a:path w="202" h="164">
                  <a:moveTo>
                    <a:pt x="43" y="164"/>
                  </a:moveTo>
                  <a:lnTo>
                    <a:pt x="0" y="85"/>
                  </a:lnTo>
                  <a:lnTo>
                    <a:pt x="159" y="0"/>
                  </a:lnTo>
                  <a:lnTo>
                    <a:pt x="202" y="79"/>
                  </a:lnTo>
                  <a:lnTo>
                    <a:pt x="43" y="164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71"/>
            <p:cNvSpPr>
              <a:spLocks/>
            </p:cNvSpPr>
            <p:nvPr/>
          </p:nvSpPr>
          <p:spPr bwMode="auto">
            <a:xfrm>
              <a:off x="4576" y="1436"/>
              <a:ext cx="67" cy="55"/>
            </a:xfrm>
            <a:custGeom>
              <a:avLst/>
              <a:gdLst/>
              <a:ahLst/>
              <a:cxnLst>
                <a:cxn ang="0">
                  <a:pos x="43" y="164"/>
                </a:cxn>
                <a:cxn ang="0">
                  <a:pos x="0" y="86"/>
                </a:cxn>
                <a:cxn ang="0">
                  <a:pos x="159" y="0"/>
                </a:cxn>
                <a:cxn ang="0">
                  <a:pos x="202" y="79"/>
                </a:cxn>
                <a:cxn ang="0">
                  <a:pos x="43" y="164"/>
                </a:cxn>
              </a:cxnLst>
              <a:rect l="0" t="0" r="r" b="b"/>
              <a:pathLst>
                <a:path w="202" h="164">
                  <a:moveTo>
                    <a:pt x="43" y="164"/>
                  </a:moveTo>
                  <a:lnTo>
                    <a:pt x="0" y="86"/>
                  </a:lnTo>
                  <a:lnTo>
                    <a:pt x="159" y="0"/>
                  </a:lnTo>
                  <a:lnTo>
                    <a:pt x="202" y="79"/>
                  </a:lnTo>
                  <a:lnTo>
                    <a:pt x="43" y="164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72"/>
            <p:cNvSpPr>
              <a:spLocks/>
            </p:cNvSpPr>
            <p:nvPr/>
          </p:nvSpPr>
          <p:spPr bwMode="auto">
            <a:xfrm>
              <a:off x="4496" y="1479"/>
              <a:ext cx="67" cy="55"/>
            </a:xfrm>
            <a:custGeom>
              <a:avLst/>
              <a:gdLst/>
              <a:ahLst/>
              <a:cxnLst>
                <a:cxn ang="0">
                  <a:pos x="42" y="165"/>
                </a:cxn>
                <a:cxn ang="0">
                  <a:pos x="0" y="86"/>
                </a:cxn>
                <a:cxn ang="0">
                  <a:pos x="159" y="0"/>
                </a:cxn>
                <a:cxn ang="0">
                  <a:pos x="201" y="80"/>
                </a:cxn>
                <a:cxn ang="0">
                  <a:pos x="42" y="165"/>
                </a:cxn>
              </a:cxnLst>
              <a:rect l="0" t="0" r="r" b="b"/>
              <a:pathLst>
                <a:path w="201" h="165">
                  <a:moveTo>
                    <a:pt x="42" y="165"/>
                  </a:moveTo>
                  <a:lnTo>
                    <a:pt x="0" y="86"/>
                  </a:lnTo>
                  <a:lnTo>
                    <a:pt x="159" y="0"/>
                  </a:lnTo>
                  <a:lnTo>
                    <a:pt x="201" y="80"/>
                  </a:lnTo>
                  <a:lnTo>
                    <a:pt x="42" y="165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73"/>
            <p:cNvSpPr>
              <a:spLocks/>
            </p:cNvSpPr>
            <p:nvPr/>
          </p:nvSpPr>
          <p:spPr bwMode="auto">
            <a:xfrm>
              <a:off x="4417" y="1522"/>
              <a:ext cx="67" cy="55"/>
            </a:xfrm>
            <a:custGeom>
              <a:avLst/>
              <a:gdLst/>
              <a:ahLst/>
              <a:cxnLst>
                <a:cxn ang="0">
                  <a:pos x="43" y="165"/>
                </a:cxn>
                <a:cxn ang="0">
                  <a:pos x="0" y="86"/>
                </a:cxn>
                <a:cxn ang="0">
                  <a:pos x="158" y="0"/>
                </a:cxn>
                <a:cxn ang="0">
                  <a:pos x="201" y="80"/>
                </a:cxn>
                <a:cxn ang="0">
                  <a:pos x="43" y="165"/>
                </a:cxn>
              </a:cxnLst>
              <a:rect l="0" t="0" r="r" b="b"/>
              <a:pathLst>
                <a:path w="201" h="165">
                  <a:moveTo>
                    <a:pt x="43" y="165"/>
                  </a:moveTo>
                  <a:lnTo>
                    <a:pt x="0" y="86"/>
                  </a:lnTo>
                  <a:lnTo>
                    <a:pt x="158" y="0"/>
                  </a:lnTo>
                  <a:lnTo>
                    <a:pt x="201" y="80"/>
                  </a:lnTo>
                  <a:lnTo>
                    <a:pt x="43" y="165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74"/>
          <p:cNvSpPr>
            <a:spLocks noChangeArrowheads="1"/>
          </p:cNvSpPr>
          <p:nvPr/>
        </p:nvSpPr>
        <p:spPr bwMode="auto">
          <a:xfrm>
            <a:off x="2590800" y="5791201"/>
            <a:ext cx="10048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 b="1">
                <a:solidFill>
                  <a:srgbClr val="FFFFFF"/>
                </a:solidFill>
              </a:rPr>
              <a:t>LCLS 2</a:t>
            </a:r>
            <a:endParaRPr lang="en-US">
              <a:latin typeface="Helvetica" pitchFamily="34" charset="0"/>
            </a:endParaRPr>
          </a:p>
        </p:txBody>
      </p:sp>
      <p:sp>
        <p:nvSpPr>
          <p:cNvPr id="14" name="Line 76"/>
          <p:cNvSpPr>
            <a:spLocks noChangeShapeType="1"/>
          </p:cNvSpPr>
          <p:nvPr/>
        </p:nvSpPr>
        <p:spPr bwMode="auto">
          <a:xfrm flipH="1" flipV="1">
            <a:off x="1600200" y="4876801"/>
            <a:ext cx="1143000" cy="914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9" name="Group 77"/>
          <p:cNvGrpSpPr>
            <a:grpSpLocks/>
          </p:cNvGrpSpPr>
          <p:nvPr/>
        </p:nvGrpSpPr>
        <p:grpSpPr bwMode="auto">
          <a:xfrm flipH="1">
            <a:off x="4614894" y="3579811"/>
            <a:ext cx="68258" cy="390524"/>
            <a:chOff x="4417" y="1094"/>
            <a:chExt cx="861" cy="483"/>
          </a:xfrm>
        </p:grpSpPr>
        <p:sp>
          <p:nvSpPr>
            <p:cNvPr id="36" name="Freeform 78"/>
            <p:cNvSpPr>
              <a:spLocks/>
            </p:cNvSpPr>
            <p:nvPr/>
          </p:nvSpPr>
          <p:spPr bwMode="auto">
            <a:xfrm>
              <a:off x="5211" y="1094"/>
              <a:ext cx="67" cy="55"/>
            </a:xfrm>
            <a:custGeom>
              <a:avLst/>
              <a:gdLst/>
              <a:ahLst/>
              <a:cxnLst>
                <a:cxn ang="0">
                  <a:pos x="43" y="166"/>
                </a:cxn>
                <a:cxn ang="0">
                  <a:pos x="0" y="87"/>
                </a:cxn>
                <a:cxn ang="0">
                  <a:pos x="159" y="0"/>
                </a:cxn>
                <a:cxn ang="0">
                  <a:pos x="202" y="80"/>
                </a:cxn>
                <a:cxn ang="0">
                  <a:pos x="43" y="166"/>
                </a:cxn>
              </a:cxnLst>
              <a:rect l="0" t="0" r="r" b="b"/>
              <a:pathLst>
                <a:path w="202" h="166">
                  <a:moveTo>
                    <a:pt x="43" y="166"/>
                  </a:moveTo>
                  <a:lnTo>
                    <a:pt x="0" y="87"/>
                  </a:lnTo>
                  <a:lnTo>
                    <a:pt x="159" y="0"/>
                  </a:lnTo>
                  <a:lnTo>
                    <a:pt x="202" y="80"/>
                  </a:lnTo>
                  <a:lnTo>
                    <a:pt x="43" y="166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79"/>
            <p:cNvSpPr>
              <a:spLocks/>
            </p:cNvSpPr>
            <p:nvPr/>
          </p:nvSpPr>
          <p:spPr bwMode="auto">
            <a:xfrm>
              <a:off x="5132" y="1137"/>
              <a:ext cx="67" cy="55"/>
            </a:xfrm>
            <a:custGeom>
              <a:avLst/>
              <a:gdLst/>
              <a:ahLst/>
              <a:cxnLst>
                <a:cxn ang="0">
                  <a:pos x="43" y="165"/>
                </a:cxn>
                <a:cxn ang="0">
                  <a:pos x="0" y="85"/>
                </a:cxn>
                <a:cxn ang="0">
                  <a:pos x="159" y="0"/>
                </a:cxn>
                <a:cxn ang="0">
                  <a:pos x="201" y="80"/>
                </a:cxn>
                <a:cxn ang="0">
                  <a:pos x="43" y="165"/>
                </a:cxn>
              </a:cxnLst>
              <a:rect l="0" t="0" r="r" b="b"/>
              <a:pathLst>
                <a:path w="201" h="165">
                  <a:moveTo>
                    <a:pt x="43" y="165"/>
                  </a:moveTo>
                  <a:lnTo>
                    <a:pt x="0" y="85"/>
                  </a:lnTo>
                  <a:lnTo>
                    <a:pt x="159" y="0"/>
                  </a:lnTo>
                  <a:lnTo>
                    <a:pt x="201" y="80"/>
                  </a:lnTo>
                  <a:lnTo>
                    <a:pt x="43" y="165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80"/>
            <p:cNvSpPr>
              <a:spLocks/>
            </p:cNvSpPr>
            <p:nvPr/>
          </p:nvSpPr>
          <p:spPr bwMode="auto">
            <a:xfrm>
              <a:off x="5052" y="1180"/>
              <a:ext cx="68" cy="55"/>
            </a:xfrm>
            <a:custGeom>
              <a:avLst/>
              <a:gdLst/>
              <a:ahLst/>
              <a:cxnLst>
                <a:cxn ang="0">
                  <a:pos x="43" y="166"/>
                </a:cxn>
                <a:cxn ang="0">
                  <a:pos x="0" y="86"/>
                </a:cxn>
                <a:cxn ang="0">
                  <a:pos x="158" y="0"/>
                </a:cxn>
                <a:cxn ang="0">
                  <a:pos x="202" y="79"/>
                </a:cxn>
                <a:cxn ang="0">
                  <a:pos x="43" y="166"/>
                </a:cxn>
              </a:cxnLst>
              <a:rect l="0" t="0" r="r" b="b"/>
              <a:pathLst>
                <a:path w="202" h="166">
                  <a:moveTo>
                    <a:pt x="43" y="166"/>
                  </a:moveTo>
                  <a:lnTo>
                    <a:pt x="0" y="86"/>
                  </a:lnTo>
                  <a:lnTo>
                    <a:pt x="158" y="0"/>
                  </a:lnTo>
                  <a:lnTo>
                    <a:pt x="202" y="79"/>
                  </a:lnTo>
                  <a:lnTo>
                    <a:pt x="43" y="166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81"/>
            <p:cNvSpPr>
              <a:spLocks/>
            </p:cNvSpPr>
            <p:nvPr/>
          </p:nvSpPr>
          <p:spPr bwMode="auto">
            <a:xfrm>
              <a:off x="4973" y="1223"/>
              <a:ext cx="67" cy="54"/>
            </a:xfrm>
            <a:custGeom>
              <a:avLst/>
              <a:gdLst/>
              <a:ahLst/>
              <a:cxnLst>
                <a:cxn ang="0">
                  <a:pos x="43" y="164"/>
                </a:cxn>
                <a:cxn ang="0">
                  <a:pos x="0" y="85"/>
                </a:cxn>
                <a:cxn ang="0">
                  <a:pos x="160" y="0"/>
                </a:cxn>
                <a:cxn ang="0">
                  <a:pos x="202" y="79"/>
                </a:cxn>
                <a:cxn ang="0">
                  <a:pos x="43" y="164"/>
                </a:cxn>
              </a:cxnLst>
              <a:rect l="0" t="0" r="r" b="b"/>
              <a:pathLst>
                <a:path w="202" h="164">
                  <a:moveTo>
                    <a:pt x="43" y="164"/>
                  </a:moveTo>
                  <a:lnTo>
                    <a:pt x="0" y="85"/>
                  </a:lnTo>
                  <a:lnTo>
                    <a:pt x="160" y="0"/>
                  </a:lnTo>
                  <a:lnTo>
                    <a:pt x="202" y="79"/>
                  </a:lnTo>
                  <a:lnTo>
                    <a:pt x="43" y="164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82"/>
            <p:cNvSpPr>
              <a:spLocks/>
            </p:cNvSpPr>
            <p:nvPr/>
          </p:nvSpPr>
          <p:spPr bwMode="auto">
            <a:xfrm>
              <a:off x="4893" y="1265"/>
              <a:ext cx="67" cy="55"/>
            </a:xfrm>
            <a:custGeom>
              <a:avLst/>
              <a:gdLst/>
              <a:ahLst/>
              <a:cxnLst>
                <a:cxn ang="0">
                  <a:pos x="43" y="165"/>
                </a:cxn>
                <a:cxn ang="0">
                  <a:pos x="0" y="87"/>
                </a:cxn>
                <a:cxn ang="0">
                  <a:pos x="159" y="0"/>
                </a:cxn>
                <a:cxn ang="0">
                  <a:pos x="201" y="80"/>
                </a:cxn>
                <a:cxn ang="0">
                  <a:pos x="43" y="165"/>
                </a:cxn>
              </a:cxnLst>
              <a:rect l="0" t="0" r="r" b="b"/>
              <a:pathLst>
                <a:path w="201" h="165">
                  <a:moveTo>
                    <a:pt x="43" y="165"/>
                  </a:moveTo>
                  <a:lnTo>
                    <a:pt x="0" y="87"/>
                  </a:lnTo>
                  <a:lnTo>
                    <a:pt x="159" y="0"/>
                  </a:lnTo>
                  <a:lnTo>
                    <a:pt x="201" y="80"/>
                  </a:lnTo>
                  <a:lnTo>
                    <a:pt x="43" y="165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83"/>
            <p:cNvSpPr>
              <a:spLocks/>
            </p:cNvSpPr>
            <p:nvPr/>
          </p:nvSpPr>
          <p:spPr bwMode="auto">
            <a:xfrm>
              <a:off x="4814" y="1308"/>
              <a:ext cx="67" cy="55"/>
            </a:xfrm>
            <a:custGeom>
              <a:avLst/>
              <a:gdLst/>
              <a:ahLst/>
              <a:cxnLst>
                <a:cxn ang="0">
                  <a:pos x="43" y="165"/>
                </a:cxn>
                <a:cxn ang="0">
                  <a:pos x="0" y="85"/>
                </a:cxn>
                <a:cxn ang="0">
                  <a:pos x="159" y="0"/>
                </a:cxn>
                <a:cxn ang="0">
                  <a:pos x="202" y="80"/>
                </a:cxn>
                <a:cxn ang="0">
                  <a:pos x="43" y="165"/>
                </a:cxn>
              </a:cxnLst>
              <a:rect l="0" t="0" r="r" b="b"/>
              <a:pathLst>
                <a:path w="202" h="165">
                  <a:moveTo>
                    <a:pt x="43" y="165"/>
                  </a:moveTo>
                  <a:lnTo>
                    <a:pt x="0" y="85"/>
                  </a:lnTo>
                  <a:lnTo>
                    <a:pt x="159" y="0"/>
                  </a:lnTo>
                  <a:lnTo>
                    <a:pt x="202" y="80"/>
                  </a:lnTo>
                  <a:lnTo>
                    <a:pt x="43" y="165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84"/>
            <p:cNvSpPr>
              <a:spLocks/>
            </p:cNvSpPr>
            <p:nvPr/>
          </p:nvSpPr>
          <p:spPr bwMode="auto">
            <a:xfrm>
              <a:off x="4735" y="1351"/>
              <a:ext cx="67" cy="55"/>
            </a:xfrm>
            <a:custGeom>
              <a:avLst/>
              <a:gdLst/>
              <a:ahLst/>
              <a:cxnLst>
                <a:cxn ang="0">
                  <a:pos x="42" y="166"/>
                </a:cxn>
                <a:cxn ang="0">
                  <a:pos x="0" y="86"/>
                </a:cxn>
                <a:cxn ang="0">
                  <a:pos x="159" y="0"/>
                </a:cxn>
                <a:cxn ang="0">
                  <a:pos x="201" y="79"/>
                </a:cxn>
                <a:cxn ang="0">
                  <a:pos x="42" y="166"/>
                </a:cxn>
              </a:cxnLst>
              <a:rect l="0" t="0" r="r" b="b"/>
              <a:pathLst>
                <a:path w="201" h="166">
                  <a:moveTo>
                    <a:pt x="42" y="166"/>
                  </a:moveTo>
                  <a:lnTo>
                    <a:pt x="0" y="86"/>
                  </a:lnTo>
                  <a:lnTo>
                    <a:pt x="159" y="0"/>
                  </a:lnTo>
                  <a:lnTo>
                    <a:pt x="201" y="79"/>
                  </a:lnTo>
                  <a:lnTo>
                    <a:pt x="42" y="166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85"/>
            <p:cNvSpPr>
              <a:spLocks/>
            </p:cNvSpPr>
            <p:nvPr/>
          </p:nvSpPr>
          <p:spPr bwMode="auto">
            <a:xfrm>
              <a:off x="4655" y="1394"/>
              <a:ext cx="67" cy="54"/>
            </a:xfrm>
            <a:custGeom>
              <a:avLst/>
              <a:gdLst/>
              <a:ahLst/>
              <a:cxnLst>
                <a:cxn ang="0">
                  <a:pos x="43" y="164"/>
                </a:cxn>
                <a:cxn ang="0">
                  <a:pos x="0" y="85"/>
                </a:cxn>
                <a:cxn ang="0">
                  <a:pos x="159" y="0"/>
                </a:cxn>
                <a:cxn ang="0">
                  <a:pos x="202" y="79"/>
                </a:cxn>
                <a:cxn ang="0">
                  <a:pos x="43" y="164"/>
                </a:cxn>
              </a:cxnLst>
              <a:rect l="0" t="0" r="r" b="b"/>
              <a:pathLst>
                <a:path w="202" h="164">
                  <a:moveTo>
                    <a:pt x="43" y="164"/>
                  </a:moveTo>
                  <a:lnTo>
                    <a:pt x="0" y="85"/>
                  </a:lnTo>
                  <a:lnTo>
                    <a:pt x="159" y="0"/>
                  </a:lnTo>
                  <a:lnTo>
                    <a:pt x="202" y="79"/>
                  </a:lnTo>
                  <a:lnTo>
                    <a:pt x="43" y="164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86"/>
            <p:cNvSpPr>
              <a:spLocks/>
            </p:cNvSpPr>
            <p:nvPr/>
          </p:nvSpPr>
          <p:spPr bwMode="auto">
            <a:xfrm>
              <a:off x="4576" y="1436"/>
              <a:ext cx="67" cy="55"/>
            </a:xfrm>
            <a:custGeom>
              <a:avLst/>
              <a:gdLst/>
              <a:ahLst/>
              <a:cxnLst>
                <a:cxn ang="0">
                  <a:pos x="43" y="164"/>
                </a:cxn>
                <a:cxn ang="0">
                  <a:pos x="0" y="86"/>
                </a:cxn>
                <a:cxn ang="0">
                  <a:pos x="159" y="0"/>
                </a:cxn>
                <a:cxn ang="0">
                  <a:pos x="202" y="79"/>
                </a:cxn>
                <a:cxn ang="0">
                  <a:pos x="43" y="164"/>
                </a:cxn>
              </a:cxnLst>
              <a:rect l="0" t="0" r="r" b="b"/>
              <a:pathLst>
                <a:path w="202" h="164">
                  <a:moveTo>
                    <a:pt x="43" y="164"/>
                  </a:moveTo>
                  <a:lnTo>
                    <a:pt x="0" y="86"/>
                  </a:lnTo>
                  <a:lnTo>
                    <a:pt x="159" y="0"/>
                  </a:lnTo>
                  <a:lnTo>
                    <a:pt x="202" y="79"/>
                  </a:lnTo>
                  <a:lnTo>
                    <a:pt x="43" y="164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87"/>
            <p:cNvSpPr>
              <a:spLocks/>
            </p:cNvSpPr>
            <p:nvPr/>
          </p:nvSpPr>
          <p:spPr bwMode="auto">
            <a:xfrm>
              <a:off x="4496" y="1479"/>
              <a:ext cx="67" cy="55"/>
            </a:xfrm>
            <a:custGeom>
              <a:avLst/>
              <a:gdLst/>
              <a:ahLst/>
              <a:cxnLst>
                <a:cxn ang="0">
                  <a:pos x="42" y="165"/>
                </a:cxn>
                <a:cxn ang="0">
                  <a:pos x="0" y="86"/>
                </a:cxn>
                <a:cxn ang="0">
                  <a:pos x="159" y="0"/>
                </a:cxn>
                <a:cxn ang="0">
                  <a:pos x="201" y="80"/>
                </a:cxn>
                <a:cxn ang="0">
                  <a:pos x="42" y="165"/>
                </a:cxn>
              </a:cxnLst>
              <a:rect l="0" t="0" r="r" b="b"/>
              <a:pathLst>
                <a:path w="201" h="165">
                  <a:moveTo>
                    <a:pt x="42" y="165"/>
                  </a:moveTo>
                  <a:lnTo>
                    <a:pt x="0" y="86"/>
                  </a:lnTo>
                  <a:lnTo>
                    <a:pt x="159" y="0"/>
                  </a:lnTo>
                  <a:lnTo>
                    <a:pt x="201" y="80"/>
                  </a:lnTo>
                  <a:lnTo>
                    <a:pt x="42" y="165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88"/>
            <p:cNvSpPr>
              <a:spLocks/>
            </p:cNvSpPr>
            <p:nvPr/>
          </p:nvSpPr>
          <p:spPr bwMode="auto">
            <a:xfrm>
              <a:off x="4417" y="1522"/>
              <a:ext cx="67" cy="55"/>
            </a:xfrm>
            <a:custGeom>
              <a:avLst/>
              <a:gdLst/>
              <a:ahLst/>
              <a:cxnLst>
                <a:cxn ang="0">
                  <a:pos x="43" y="165"/>
                </a:cxn>
                <a:cxn ang="0">
                  <a:pos x="0" y="86"/>
                </a:cxn>
                <a:cxn ang="0">
                  <a:pos x="158" y="0"/>
                </a:cxn>
                <a:cxn ang="0">
                  <a:pos x="201" y="80"/>
                </a:cxn>
                <a:cxn ang="0">
                  <a:pos x="43" y="165"/>
                </a:cxn>
              </a:cxnLst>
              <a:rect l="0" t="0" r="r" b="b"/>
              <a:pathLst>
                <a:path w="201" h="165">
                  <a:moveTo>
                    <a:pt x="43" y="165"/>
                  </a:moveTo>
                  <a:lnTo>
                    <a:pt x="0" y="86"/>
                  </a:lnTo>
                  <a:lnTo>
                    <a:pt x="158" y="0"/>
                  </a:lnTo>
                  <a:lnTo>
                    <a:pt x="201" y="80"/>
                  </a:lnTo>
                  <a:lnTo>
                    <a:pt x="43" y="165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89"/>
          <p:cNvGrpSpPr>
            <a:grpSpLocks/>
          </p:cNvGrpSpPr>
          <p:nvPr/>
        </p:nvGrpSpPr>
        <p:grpSpPr bwMode="auto">
          <a:xfrm>
            <a:off x="3841752" y="3579800"/>
            <a:ext cx="712789" cy="233357"/>
            <a:chOff x="4417" y="1094"/>
            <a:chExt cx="861" cy="483"/>
          </a:xfrm>
        </p:grpSpPr>
        <p:sp>
          <p:nvSpPr>
            <p:cNvPr id="25" name="Freeform 90"/>
            <p:cNvSpPr>
              <a:spLocks/>
            </p:cNvSpPr>
            <p:nvPr/>
          </p:nvSpPr>
          <p:spPr bwMode="auto">
            <a:xfrm>
              <a:off x="5211" y="1094"/>
              <a:ext cx="67" cy="55"/>
            </a:xfrm>
            <a:custGeom>
              <a:avLst/>
              <a:gdLst/>
              <a:ahLst/>
              <a:cxnLst>
                <a:cxn ang="0">
                  <a:pos x="43" y="166"/>
                </a:cxn>
                <a:cxn ang="0">
                  <a:pos x="0" y="87"/>
                </a:cxn>
                <a:cxn ang="0">
                  <a:pos x="159" y="0"/>
                </a:cxn>
                <a:cxn ang="0">
                  <a:pos x="202" y="80"/>
                </a:cxn>
                <a:cxn ang="0">
                  <a:pos x="43" y="166"/>
                </a:cxn>
              </a:cxnLst>
              <a:rect l="0" t="0" r="r" b="b"/>
              <a:pathLst>
                <a:path w="202" h="166">
                  <a:moveTo>
                    <a:pt x="43" y="166"/>
                  </a:moveTo>
                  <a:lnTo>
                    <a:pt x="0" y="87"/>
                  </a:lnTo>
                  <a:lnTo>
                    <a:pt x="159" y="0"/>
                  </a:lnTo>
                  <a:lnTo>
                    <a:pt x="202" y="80"/>
                  </a:lnTo>
                  <a:lnTo>
                    <a:pt x="43" y="166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91"/>
            <p:cNvSpPr>
              <a:spLocks/>
            </p:cNvSpPr>
            <p:nvPr/>
          </p:nvSpPr>
          <p:spPr bwMode="auto">
            <a:xfrm>
              <a:off x="5132" y="1137"/>
              <a:ext cx="67" cy="55"/>
            </a:xfrm>
            <a:custGeom>
              <a:avLst/>
              <a:gdLst/>
              <a:ahLst/>
              <a:cxnLst>
                <a:cxn ang="0">
                  <a:pos x="43" y="165"/>
                </a:cxn>
                <a:cxn ang="0">
                  <a:pos x="0" y="85"/>
                </a:cxn>
                <a:cxn ang="0">
                  <a:pos x="159" y="0"/>
                </a:cxn>
                <a:cxn ang="0">
                  <a:pos x="201" y="80"/>
                </a:cxn>
                <a:cxn ang="0">
                  <a:pos x="43" y="165"/>
                </a:cxn>
              </a:cxnLst>
              <a:rect l="0" t="0" r="r" b="b"/>
              <a:pathLst>
                <a:path w="201" h="165">
                  <a:moveTo>
                    <a:pt x="43" y="165"/>
                  </a:moveTo>
                  <a:lnTo>
                    <a:pt x="0" y="85"/>
                  </a:lnTo>
                  <a:lnTo>
                    <a:pt x="159" y="0"/>
                  </a:lnTo>
                  <a:lnTo>
                    <a:pt x="201" y="80"/>
                  </a:lnTo>
                  <a:lnTo>
                    <a:pt x="43" y="165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92"/>
            <p:cNvSpPr>
              <a:spLocks/>
            </p:cNvSpPr>
            <p:nvPr/>
          </p:nvSpPr>
          <p:spPr bwMode="auto">
            <a:xfrm>
              <a:off x="5052" y="1180"/>
              <a:ext cx="68" cy="55"/>
            </a:xfrm>
            <a:custGeom>
              <a:avLst/>
              <a:gdLst/>
              <a:ahLst/>
              <a:cxnLst>
                <a:cxn ang="0">
                  <a:pos x="43" y="166"/>
                </a:cxn>
                <a:cxn ang="0">
                  <a:pos x="0" y="86"/>
                </a:cxn>
                <a:cxn ang="0">
                  <a:pos x="158" y="0"/>
                </a:cxn>
                <a:cxn ang="0">
                  <a:pos x="202" y="79"/>
                </a:cxn>
                <a:cxn ang="0">
                  <a:pos x="43" y="166"/>
                </a:cxn>
              </a:cxnLst>
              <a:rect l="0" t="0" r="r" b="b"/>
              <a:pathLst>
                <a:path w="202" h="166">
                  <a:moveTo>
                    <a:pt x="43" y="166"/>
                  </a:moveTo>
                  <a:lnTo>
                    <a:pt x="0" y="86"/>
                  </a:lnTo>
                  <a:lnTo>
                    <a:pt x="158" y="0"/>
                  </a:lnTo>
                  <a:lnTo>
                    <a:pt x="202" y="79"/>
                  </a:lnTo>
                  <a:lnTo>
                    <a:pt x="43" y="166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93"/>
            <p:cNvSpPr>
              <a:spLocks/>
            </p:cNvSpPr>
            <p:nvPr/>
          </p:nvSpPr>
          <p:spPr bwMode="auto">
            <a:xfrm>
              <a:off x="4973" y="1223"/>
              <a:ext cx="67" cy="54"/>
            </a:xfrm>
            <a:custGeom>
              <a:avLst/>
              <a:gdLst/>
              <a:ahLst/>
              <a:cxnLst>
                <a:cxn ang="0">
                  <a:pos x="43" y="164"/>
                </a:cxn>
                <a:cxn ang="0">
                  <a:pos x="0" y="85"/>
                </a:cxn>
                <a:cxn ang="0">
                  <a:pos x="160" y="0"/>
                </a:cxn>
                <a:cxn ang="0">
                  <a:pos x="202" y="79"/>
                </a:cxn>
                <a:cxn ang="0">
                  <a:pos x="43" y="164"/>
                </a:cxn>
              </a:cxnLst>
              <a:rect l="0" t="0" r="r" b="b"/>
              <a:pathLst>
                <a:path w="202" h="164">
                  <a:moveTo>
                    <a:pt x="43" y="164"/>
                  </a:moveTo>
                  <a:lnTo>
                    <a:pt x="0" y="85"/>
                  </a:lnTo>
                  <a:lnTo>
                    <a:pt x="160" y="0"/>
                  </a:lnTo>
                  <a:lnTo>
                    <a:pt x="202" y="79"/>
                  </a:lnTo>
                  <a:lnTo>
                    <a:pt x="43" y="164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94"/>
            <p:cNvSpPr>
              <a:spLocks/>
            </p:cNvSpPr>
            <p:nvPr/>
          </p:nvSpPr>
          <p:spPr bwMode="auto">
            <a:xfrm>
              <a:off x="4893" y="1265"/>
              <a:ext cx="67" cy="55"/>
            </a:xfrm>
            <a:custGeom>
              <a:avLst/>
              <a:gdLst/>
              <a:ahLst/>
              <a:cxnLst>
                <a:cxn ang="0">
                  <a:pos x="43" y="165"/>
                </a:cxn>
                <a:cxn ang="0">
                  <a:pos x="0" y="87"/>
                </a:cxn>
                <a:cxn ang="0">
                  <a:pos x="159" y="0"/>
                </a:cxn>
                <a:cxn ang="0">
                  <a:pos x="201" y="80"/>
                </a:cxn>
                <a:cxn ang="0">
                  <a:pos x="43" y="165"/>
                </a:cxn>
              </a:cxnLst>
              <a:rect l="0" t="0" r="r" b="b"/>
              <a:pathLst>
                <a:path w="201" h="165">
                  <a:moveTo>
                    <a:pt x="43" y="165"/>
                  </a:moveTo>
                  <a:lnTo>
                    <a:pt x="0" y="87"/>
                  </a:lnTo>
                  <a:lnTo>
                    <a:pt x="159" y="0"/>
                  </a:lnTo>
                  <a:lnTo>
                    <a:pt x="201" y="80"/>
                  </a:lnTo>
                  <a:lnTo>
                    <a:pt x="43" y="165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95"/>
            <p:cNvSpPr>
              <a:spLocks/>
            </p:cNvSpPr>
            <p:nvPr/>
          </p:nvSpPr>
          <p:spPr bwMode="auto">
            <a:xfrm>
              <a:off x="4814" y="1308"/>
              <a:ext cx="67" cy="55"/>
            </a:xfrm>
            <a:custGeom>
              <a:avLst/>
              <a:gdLst/>
              <a:ahLst/>
              <a:cxnLst>
                <a:cxn ang="0">
                  <a:pos x="43" y="165"/>
                </a:cxn>
                <a:cxn ang="0">
                  <a:pos x="0" y="85"/>
                </a:cxn>
                <a:cxn ang="0">
                  <a:pos x="159" y="0"/>
                </a:cxn>
                <a:cxn ang="0">
                  <a:pos x="202" y="80"/>
                </a:cxn>
                <a:cxn ang="0">
                  <a:pos x="43" y="165"/>
                </a:cxn>
              </a:cxnLst>
              <a:rect l="0" t="0" r="r" b="b"/>
              <a:pathLst>
                <a:path w="202" h="165">
                  <a:moveTo>
                    <a:pt x="43" y="165"/>
                  </a:moveTo>
                  <a:lnTo>
                    <a:pt x="0" y="85"/>
                  </a:lnTo>
                  <a:lnTo>
                    <a:pt x="159" y="0"/>
                  </a:lnTo>
                  <a:lnTo>
                    <a:pt x="202" y="80"/>
                  </a:lnTo>
                  <a:lnTo>
                    <a:pt x="43" y="165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96"/>
            <p:cNvSpPr>
              <a:spLocks/>
            </p:cNvSpPr>
            <p:nvPr/>
          </p:nvSpPr>
          <p:spPr bwMode="auto">
            <a:xfrm>
              <a:off x="4735" y="1351"/>
              <a:ext cx="67" cy="55"/>
            </a:xfrm>
            <a:custGeom>
              <a:avLst/>
              <a:gdLst/>
              <a:ahLst/>
              <a:cxnLst>
                <a:cxn ang="0">
                  <a:pos x="42" y="166"/>
                </a:cxn>
                <a:cxn ang="0">
                  <a:pos x="0" y="86"/>
                </a:cxn>
                <a:cxn ang="0">
                  <a:pos x="159" y="0"/>
                </a:cxn>
                <a:cxn ang="0">
                  <a:pos x="201" y="79"/>
                </a:cxn>
                <a:cxn ang="0">
                  <a:pos x="42" y="166"/>
                </a:cxn>
              </a:cxnLst>
              <a:rect l="0" t="0" r="r" b="b"/>
              <a:pathLst>
                <a:path w="201" h="166">
                  <a:moveTo>
                    <a:pt x="42" y="166"/>
                  </a:moveTo>
                  <a:lnTo>
                    <a:pt x="0" y="86"/>
                  </a:lnTo>
                  <a:lnTo>
                    <a:pt x="159" y="0"/>
                  </a:lnTo>
                  <a:lnTo>
                    <a:pt x="201" y="79"/>
                  </a:lnTo>
                  <a:lnTo>
                    <a:pt x="42" y="166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97"/>
            <p:cNvSpPr>
              <a:spLocks/>
            </p:cNvSpPr>
            <p:nvPr/>
          </p:nvSpPr>
          <p:spPr bwMode="auto">
            <a:xfrm>
              <a:off x="4655" y="1394"/>
              <a:ext cx="67" cy="54"/>
            </a:xfrm>
            <a:custGeom>
              <a:avLst/>
              <a:gdLst/>
              <a:ahLst/>
              <a:cxnLst>
                <a:cxn ang="0">
                  <a:pos x="43" y="164"/>
                </a:cxn>
                <a:cxn ang="0">
                  <a:pos x="0" y="85"/>
                </a:cxn>
                <a:cxn ang="0">
                  <a:pos x="159" y="0"/>
                </a:cxn>
                <a:cxn ang="0">
                  <a:pos x="202" y="79"/>
                </a:cxn>
                <a:cxn ang="0">
                  <a:pos x="43" y="164"/>
                </a:cxn>
              </a:cxnLst>
              <a:rect l="0" t="0" r="r" b="b"/>
              <a:pathLst>
                <a:path w="202" h="164">
                  <a:moveTo>
                    <a:pt x="43" y="164"/>
                  </a:moveTo>
                  <a:lnTo>
                    <a:pt x="0" y="85"/>
                  </a:lnTo>
                  <a:lnTo>
                    <a:pt x="159" y="0"/>
                  </a:lnTo>
                  <a:lnTo>
                    <a:pt x="202" y="79"/>
                  </a:lnTo>
                  <a:lnTo>
                    <a:pt x="43" y="164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98"/>
            <p:cNvSpPr>
              <a:spLocks/>
            </p:cNvSpPr>
            <p:nvPr/>
          </p:nvSpPr>
          <p:spPr bwMode="auto">
            <a:xfrm>
              <a:off x="4576" y="1436"/>
              <a:ext cx="67" cy="55"/>
            </a:xfrm>
            <a:custGeom>
              <a:avLst/>
              <a:gdLst/>
              <a:ahLst/>
              <a:cxnLst>
                <a:cxn ang="0">
                  <a:pos x="43" y="164"/>
                </a:cxn>
                <a:cxn ang="0">
                  <a:pos x="0" y="86"/>
                </a:cxn>
                <a:cxn ang="0">
                  <a:pos x="159" y="0"/>
                </a:cxn>
                <a:cxn ang="0">
                  <a:pos x="202" y="79"/>
                </a:cxn>
                <a:cxn ang="0">
                  <a:pos x="43" y="164"/>
                </a:cxn>
              </a:cxnLst>
              <a:rect l="0" t="0" r="r" b="b"/>
              <a:pathLst>
                <a:path w="202" h="164">
                  <a:moveTo>
                    <a:pt x="43" y="164"/>
                  </a:moveTo>
                  <a:lnTo>
                    <a:pt x="0" y="86"/>
                  </a:lnTo>
                  <a:lnTo>
                    <a:pt x="159" y="0"/>
                  </a:lnTo>
                  <a:lnTo>
                    <a:pt x="202" y="79"/>
                  </a:lnTo>
                  <a:lnTo>
                    <a:pt x="43" y="164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99"/>
            <p:cNvSpPr>
              <a:spLocks/>
            </p:cNvSpPr>
            <p:nvPr/>
          </p:nvSpPr>
          <p:spPr bwMode="auto">
            <a:xfrm>
              <a:off x="4496" y="1479"/>
              <a:ext cx="67" cy="55"/>
            </a:xfrm>
            <a:custGeom>
              <a:avLst/>
              <a:gdLst/>
              <a:ahLst/>
              <a:cxnLst>
                <a:cxn ang="0">
                  <a:pos x="42" y="165"/>
                </a:cxn>
                <a:cxn ang="0">
                  <a:pos x="0" y="86"/>
                </a:cxn>
                <a:cxn ang="0">
                  <a:pos x="159" y="0"/>
                </a:cxn>
                <a:cxn ang="0">
                  <a:pos x="201" y="80"/>
                </a:cxn>
                <a:cxn ang="0">
                  <a:pos x="42" y="165"/>
                </a:cxn>
              </a:cxnLst>
              <a:rect l="0" t="0" r="r" b="b"/>
              <a:pathLst>
                <a:path w="201" h="165">
                  <a:moveTo>
                    <a:pt x="42" y="165"/>
                  </a:moveTo>
                  <a:lnTo>
                    <a:pt x="0" y="86"/>
                  </a:lnTo>
                  <a:lnTo>
                    <a:pt x="159" y="0"/>
                  </a:lnTo>
                  <a:lnTo>
                    <a:pt x="201" y="80"/>
                  </a:lnTo>
                  <a:lnTo>
                    <a:pt x="42" y="165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00"/>
            <p:cNvSpPr>
              <a:spLocks/>
            </p:cNvSpPr>
            <p:nvPr/>
          </p:nvSpPr>
          <p:spPr bwMode="auto">
            <a:xfrm>
              <a:off x="4417" y="1522"/>
              <a:ext cx="67" cy="55"/>
            </a:xfrm>
            <a:custGeom>
              <a:avLst/>
              <a:gdLst/>
              <a:ahLst/>
              <a:cxnLst>
                <a:cxn ang="0">
                  <a:pos x="43" y="165"/>
                </a:cxn>
                <a:cxn ang="0">
                  <a:pos x="0" y="86"/>
                </a:cxn>
                <a:cxn ang="0">
                  <a:pos x="158" y="0"/>
                </a:cxn>
                <a:cxn ang="0">
                  <a:pos x="201" y="80"/>
                </a:cxn>
                <a:cxn ang="0">
                  <a:pos x="43" y="165"/>
                </a:cxn>
              </a:cxnLst>
              <a:rect l="0" t="0" r="r" b="b"/>
              <a:pathLst>
                <a:path w="201" h="165">
                  <a:moveTo>
                    <a:pt x="43" y="165"/>
                  </a:moveTo>
                  <a:lnTo>
                    <a:pt x="0" y="86"/>
                  </a:lnTo>
                  <a:lnTo>
                    <a:pt x="158" y="0"/>
                  </a:lnTo>
                  <a:lnTo>
                    <a:pt x="201" y="80"/>
                  </a:lnTo>
                  <a:lnTo>
                    <a:pt x="43" y="165"/>
                  </a:lnTo>
                  <a:close/>
                </a:path>
              </a:pathLst>
            </a:custGeom>
            <a:solidFill>
              <a:srgbClr val="007CC3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Line 104"/>
          <p:cNvSpPr>
            <a:spLocks noChangeShapeType="1"/>
          </p:cNvSpPr>
          <p:nvPr/>
        </p:nvSpPr>
        <p:spPr bwMode="auto">
          <a:xfrm>
            <a:off x="4657725" y="3579813"/>
            <a:ext cx="88900" cy="330200"/>
          </a:xfrm>
          <a:prstGeom prst="line">
            <a:avLst/>
          </a:prstGeom>
          <a:noFill/>
          <a:ln w="38100">
            <a:solidFill>
              <a:srgbClr val="FF99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08"/>
          <p:cNvSpPr txBox="1">
            <a:spLocks noChangeArrowheads="1"/>
          </p:cNvSpPr>
          <p:nvPr/>
        </p:nvSpPr>
        <p:spPr bwMode="auto">
          <a:xfrm>
            <a:off x="0" y="342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Future of X-ray Sources at SLAC?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51124" y="2289739"/>
            <a:ext cx="2484813" cy="6286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>
              <a:solidFill>
                <a:srgbClr val="000000"/>
              </a:solidFill>
              <a:cs typeface="ＭＳ Ｐゴシック" pitchFamily="-105" charset="-128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2090439" y="3351777"/>
            <a:ext cx="66929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円/楕円 5"/>
          <p:cNvSpPr/>
          <p:nvPr/>
        </p:nvSpPr>
        <p:spPr>
          <a:xfrm>
            <a:off x="2477789" y="3247002"/>
            <a:ext cx="990600" cy="23495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cs typeface="ＭＳ Ｐゴシック" pitchFamily="-10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4843164" y="3239064"/>
            <a:ext cx="992187" cy="236538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cs typeface="ＭＳ Ｐゴシック" pitchFamily="-105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7156151" y="3239064"/>
            <a:ext cx="992188" cy="236538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cs typeface="ＭＳ Ｐゴシック" pitchFamily="-105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6414789" y="3029350"/>
            <a:ext cx="131762" cy="64611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cs typeface="ＭＳ Ｐゴシック" pitchFamily="-105" charset="-128"/>
            </a:endParaRPr>
          </a:p>
        </p:txBody>
      </p:sp>
      <p:sp>
        <p:nvSpPr>
          <p:cNvPr id="10" name="テキスト ボックス 188"/>
          <p:cNvSpPr txBox="1">
            <a:spLocks noChangeArrowheads="1"/>
          </p:cNvSpPr>
          <p:nvPr/>
        </p:nvSpPr>
        <p:spPr bwMode="auto">
          <a:xfrm>
            <a:off x="2516736" y="3572543"/>
            <a:ext cx="8531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40ps</a:t>
            </a:r>
            <a:endParaRPr lang="ja-JP" altLang="en-US" sz="2400" dirty="0"/>
          </a:p>
        </p:txBody>
      </p:sp>
      <p:sp>
        <p:nvSpPr>
          <p:cNvPr id="11" name="テキスト ボックス 189"/>
          <p:cNvSpPr txBox="1">
            <a:spLocks noChangeArrowheads="1"/>
          </p:cNvSpPr>
          <p:nvPr/>
        </p:nvSpPr>
        <p:spPr bwMode="auto">
          <a:xfrm>
            <a:off x="4872586" y="3572543"/>
            <a:ext cx="8531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40ps</a:t>
            </a:r>
            <a:endParaRPr lang="ja-JP" altLang="en-US" sz="2400" dirty="0"/>
          </a:p>
        </p:txBody>
      </p:sp>
      <p:sp>
        <p:nvSpPr>
          <p:cNvPr id="12" name="テキスト ボックス 190"/>
          <p:cNvSpPr txBox="1">
            <a:spLocks noChangeArrowheads="1"/>
          </p:cNvSpPr>
          <p:nvPr/>
        </p:nvSpPr>
        <p:spPr bwMode="auto">
          <a:xfrm>
            <a:off x="7216214" y="3572543"/>
            <a:ext cx="8531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40ps</a:t>
            </a:r>
            <a:endParaRPr lang="ja-JP" altLang="en-US" sz="2400" dirty="0"/>
          </a:p>
        </p:txBody>
      </p:sp>
      <p:sp>
        <p:nvSpPr>
          <p:cNvPr id="13" name="テキスト ボックス 191"/>
          <p:cNvSpPr txBox="1">
            <a:spLocks noChangeArrowheads="1"/>
          </p:cNvSpPr>
          <p:nvPr/>
        </p:nvSpPr>
        <p:spPr bwMode="auto">
          <a:xfrm>
            <a:off x="6090199" y="3572543"/>
            <a:ext cx="7152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1ps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1838026" y="4678660"/>
            <a:ext cx="6945313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円/楕円 14"/>
          <p:cNvSpPr/>
          <p:nvPr/>
        </p:nvSpPr>
        <p:spPr>
          <a:xfrm>
            <a:off x="6467176" y="4277022"/>
            <a:ext cx="79375" cy="82391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cs typeface="ＭＳ Ｐゴシック" pitchFamily="-105" charset="-128"/>
            </a:endParaRPr>
          </a:p>
        </p:txBody>
      </p:sp>
      <p:sp>
        <p:nvSpPr>
          <p:cNvPr id="16" name="テキスト ボックス 194"/>
          <p:cNvSpPr txBox="1">
            <a:spLocks noChangeArrowheads="1"/>
          </p:cNvSpPr>
          <p:nvPr/>
        </p:nvSpPr>
        <p:spPr bwMode="auto">
          <a:xfrm>
            <a:off x="650576" y="4388147"/>
            <a:ext cx="10823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dirty="0"/>
              <a:t>XFEL</a:t>
            </a:r>
            <a:endParaRPr lang="ja-JP" altLang="en-US" sz="2800"/>
          </a:p>
        </p:txBody>
      </p:sp>
      <p:sp>
        <p:nvSpPr>
          <p:cNvPr id="17" name="テキスト ボックス 195"/>
          <p:cNvSpPr txBox="1">
            <a:spLocks noChangeArrowheads="1"/>
          </p:cNvSpPr>
          <p:nvPr/>
        </p:nvSpPr>
        <p:spPr bwMode="auto">
          <a:xfrm>
            <a:off x="501849" y="3094602"/>
            <a:ext cx="1281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dirty="0" smtClean="0"/>
              <a:t>SP-8 II</a:t>
            </a:r>
            <a:endParaRPr lang="ja-JP" altLang="en-US" sz="2800" dirty="0"/>
          </a:p>
        </p:txBody>
      </p:sp>
      <p:sp>
        <p:nvSpPr>
          <p:cNvPr id="18" name="テキスト ボックス 196"/>
          <p:cNvSpPr txBox="1">
            <a:spLocks noChangeArrowheads="1"/>
          </p:cNvSpPr>
          <p:nvPr/>
        </p:nvSpPr>
        <p:spPr bwMode="auto">
          <a:xfrm>
            <a:off x="6008389" y="5100935"/>
            <a:ext cx="1031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dirty="0"/>
              <a:t>~10 </a:t>
            </a:r>
            <a:r>
              <a:rPr lang="en-US" altLang="ja-JP" sz="2400" dirty="0" err="1"/>
              <a:t>fs</a:t>
            </a:r>
            <a:endParaRPr lang="ja-JP" altLang="en-US" sz="2400"/>
          </a:p>
        </p:txBody>
      </p:sp>
      <p:sp>
        <p:nvSpPr>
          <p:cNvPr id="19" name="テキスト ボックス 197"/>
          <p:cNvSpPr txBox="1">
            <a:spLocks noChangeArrowheads="1"/>
          </p:cNvSpPr>
          <p:nvPr/>
        </p:nvSpPr>
        <p:spPr bwMode="auto">
          <a:xfrm>
            <a:off x="316844" y="2289739"/>
            <a:ext cx="24256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dirty="0" smtClean="0"/>
              <a:t>Rough image:</a:t>
            </a:r>
            <a:endParaRPr lang="ja-JP" altLang="en-US" sz="28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25537" y="1074003"/>
            <a:ext cx="7418249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en-US" altLang="ja-JP" sz="2400" dirty="0" smtClean="0"/>
              <a:t>1) </a:t>
            </a:r>
            <a:r>
              <a:rPr lang="en-US" altLang="ja-JP" sz="2400" dirty="0" smtClean="0"/>
              <a:t>~ 1 </a:t>
            </a:r>
            <a:r>
              <a:rPr lang="en-US" altLang="ja-JP" sz="2400" dirty="0" err="1" smtClean="0"/>
              <a:t>ps</a:t>
            </a:r>
            <a:r>
              <a:rPr lang="en-US" altLang="ja-JP" sz="2400" dirty="0" smtClean="0"/>
              <a:t>, using x3.5 harmonic cavity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2) Should not affect extremely small emittance bunch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672907" y="5572780"/>
            <a:ext cx="5896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FF0000"/>
                </a:solidFill>
              </a:rPr>
              <a:t>Now under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discussion with 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users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rot="10800000" flipV="1">
            <a:off x="3292026" y="2033972"/>
            <a:ext cx="1555901" cy="11034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rot="5400000">
            <a:off x="4980443" y="2453930"/>
            <a:ext cx="1060630" cy="2207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6414789" y="2033973"/>
            <a:ext cx="1130976" cy="10606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3653339" y="2029346"/>
            <a:ext cx="479036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0" y="21113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541463">
              <a:tabLst>
                <a:tab pos="463550" algn="l"/>
              </a:tabLst>
            </a:pPr>
            <a:r>
              <a:rPr lang="en-US" sz="2400" b="1" dirty="0" smtClean="0"/>
              <a:t>	</a:t>
            </a:r>
            <a:r>
              <a:rPr lang="en-US" sz="2800" b="1" dirty="0" smtClean="0"/>
              <a:t>SPring-8 II – possibility of short bunch operation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Injector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049" y="1074812"/>
            <a:ext cx="6026300" cy="4205855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6519337" y="1074812"/>
            <a:ext cx="204694" cy="4205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43600" y="3301030"/>
            <a:ext cx="27824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400" dirty="0" smtClean="0">
                <a:solidFill>
                  <a:srgbClr val="FF0000"/>
                </a:solidFill>
              </a:rPr>
              <a:t>※DA</a:t>
            </a:r>
            <a:r>
              <a:rPr lang="en-US" altLang="ja-JP" sz="3400" dirty="0" smtClean="0">
                <a:solidFill>
                  <a:srgbClr val="FF0000"/>
                </a:solidFill>
              </a:rPr>
              <a:t> ~</a:t>
            </a:r>
            <a:r>
              <a:rPr kumimoji="1" lang="en-US" altLang="ja-JP" sz="3400" dirty="0" smtClean="0">
                <a:solidFill>
                  <a:srgbClr val="FF0000"/>
                </a:solidFill>
              </a:rPr>
              <a:t> ±3 mm</a:t>
            </a:r>
            <a:endParaRPr kumimoji="1" lang="ja-JP" altLang="en-US" sz="3400" dirty="0"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48088" y="5256212"/>
            <a:ext cx="7391443" cy="230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19855" y="5358642"/>
            <a:ext cx="602554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400" u="sng" dirty="0" smtClean="0"/>
              <a:t>A single device </a:t>
            </a:r>
            <a:r>
              <a:rPr lang="en-US" altLang="ja-JP" sz="3400" u="sng" dirty="0" smtClean="0"/>
              <a:t>that enables both </a:t>
            </a:r>
          </a:p>
          <a:p>
            <a:pPr algn="ctr"/>
            <a:r>
              <a:rPr lang="en-US" altLang="ja-JP" sz="3400" u="sng" dirty="0" smtClean="0"/>
              <a:t>on- and off-axis injections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21113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541463">
              <a:tabLst>
                <a:tab pos="463550" algn="l"/>
              </a:tabLst>
            </a:pPr>
            <a:r>
              <a:rPr lang="en-US" sz="2400" b="1" dirty="0" smtClean="0"/>
              <a:t>	</a:t>
            </a:r>
            <a:r>
              <a:rPr lang="en-US" sz="2800" b="1" dirty="0" smtClean="0"/>
              <a:t>SPring-8 II – new injection scheme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47638" y="1175955"/>
            <a:ext cx="59404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defTabSz="449263">
              <a:lnSpc>
                <a:spcPct val="83000"/>
              </a:lnSpc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altLang="ja-JP" sz="2800" dirty="0" smtClean="0">
                <a:latin typeface="ＭＳ Ｐゴシック" pitchFamily="-109" charset="-128"/>
              </a:rPr>
              <a:t>A quarter of the unit cell</a:t>
            </a:r>
            <a:endParaRPr kumimoji="0" lang="ja-JP" altLang="en-GB" sz="2800" dirty="0">
              <a:latin typeface="ＭＳ Ｐゴシック" pitchFamily="-109" charset="-128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 l="5373" t="32002" b="48019"/>
          <a:stretch>
            <a:fillRect/>
          </a:stretch>
        </p:blipFill>
        <p:spPr bwMode="auto">
          <a:xfrm>
            <a:off x="147638" y="2139568"/>
            <a:ext cx="8888412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24"/>
          <p:cNvSpPr txBox="1">
            <a:spLocks noChangeArrowheads="1"/>
          </p:cNvSpPr>
          <p:nvPr/>
        </p:nvSpPr>
        <p:spPr bwMode="auto">
          <a:xfrm>
            <a:off x="3208338" y="2058606"/>
            <a:ext cx="812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002060"/>
                </a:solidFill>
              </a:rPr>
              <a:t>Beam</a:t>
            </a:r>
            <a:endParaRPr lang="ja-JP" altLang="en-US" b="1">
              <a:solidFill>
                <a:srgbClr val="00206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 bwMode="auto">
          <a:xfrm rot="10800000">
            <a:off x="2563813" y="2571368"/>
            <a:ext cx="21526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左中かっこ 26"/>
          <p:cNvSpPr/>
          <p:nvPr/>
        </p:nvSpPr>
        <p:spPr>
          <a:xfrm rot="16200000">
            <a:off x="2062956" y="2585656"/>
            <a:ext cx="306388" cy="1130300"/>
          </a:xfrm>
          <a:prstGeom prst="leftBrac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49304" y="3362980"/>
            <a:ext cx="2522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Critical magnets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27340" y="4514476"/>
            <a:ext cx="557824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400" dirty="0" smtClean="0"/>
              <a:t>Need R&amp;D</a:t>
            </a:r>
          </a:p>
          <a:p>
            <a:r>
              <a:rPr lang="en-US" altLang="ja-JP" sz="3400" dirty="0" smtClean="0"/>
              <a:t>New vacuum design necessary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21113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541463">
              <a:tabLst>
                <a:tab pos="463550" algn="l"/>
              </a:tabLst>
            </a:pPr>
            <a:r>
              <a:rPr lang="en-US" sz="2400" b="1" dirty="0" smtClean="0"/>
              <a:t>	</a:t>
            </a:r>
            <a:r>
              <a:rPr lang="en-US" sz="2800" b="1" dirty="0" smtClean="0"/>
              <a:t>SPring-8 II – strong </a:t>
            </a:r>
            <a:r>
              <a:rPr lang="en-US" sz="2800" b="1" dirty="0" err="1" smtClean="0"/>
              <a:t>multipole</a:t>
            </a:r>
            <a:r>
              <a:rPr lang="en-US" sz="2800" b="1" dirty="0" smtClean="0"/>
              <a:t> magnets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21113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541463">
              <a:tabLst>
                <a:tab pos="463550" algn="l"/>
              </a:tabLst>
            </a:pPr>
            <a:r>
              <a:rPr lang="en-US" sz="2400" b="1" dirty="0" smtClean="0"/>
              <a:t>	</a:t>
            </a:r>
            <a:r>
              <a:rPr lang="en-US" sz="2800" b="1" dirty="0" smtClean="0"/>
              <a:t>SPring-8 II – new RF system</a:t>
            </a:r>
            <a:endParaRPr lang="en-US" sz="1600" b="1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3" y="990600"/>
            <a:ext cx="7977187" cy="507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BunchLengthening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364543"/>
            <a:ext cx="4388556" cy="3436057"/>
          </a:xfrm>
          <a:prstGeom prst="rect">
            <a:avLst/>
          </a:prstGeom>
        </p:spPr>
      </p:pic>
      <p:pic>
        <p:nvPicPr>
          <p:cNvPr id="8" name="図 7" descr="Lifetime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869" y="1313746"/>
            <a:ext cx="4405129" cy="387914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81000" y="5257800"/>
            <a:ext cx="3935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/>
              <a:t>e</a:t>
            </a:r>
            <a:r>
              <a:rPr lang="en-US" altLang="ja-JP" sz="2000" dirty="0" smtClean="0"/>
              <a:t>-bunch needs to be lengthened</a:t>
            </a:r>
          </a:p>
          <a:p>
            <a:r>
              <a:rPr kumimoji="1" lang="en-US" altLang="ja-JP" sz="2000" dirty="0" smtClean="0"/>
              <a:t>for lifetime and less </a:t>
            </a:r>
            <a:r>
              <a:rPr lang="en-US" altLang="ja-JP" sz="2000" dirty="0" smtClean="0"/>
              <a:t>IBS effect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29200" y="5257800"/>
            <a:ext cx="3903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New higher harmonic RF </a:t>
            </a:r>
            <a:r>
              <a:rPr kumimoji="1" lang="en-US" altLang="ja-JP" sz="2000" dirty="0" smtClean="0"/>
              <a:t>system</a:t>
            </a:r>
          </a:p>
          <a:p>
            <a:r>
              <a:rPr lang="en-US" altLang="ja-JP" sz="2000" dirty="0" smtClean="0"/>
              <a:t>enables it.</a:t>
            </a:r>
            <a:endParaRPr kumimoji="1" lang="ja-JP" altLang="en-US" sz="2000" dirty="0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21113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541463">
              <a:tabLst>
                <a:tab pos="463550" algn="l"/>
              </a:tabLst>
            </a:pPr>
            <a:r>
              <a:rPr lang="en-US" sz="2400" b="1" dirty="0" smtClean="0"/>
              <a:t>	</a:t>
            </a:r>
            <a:r>
              <a:rPr lang="en-US" sz="2800" b="1" dirty="0" smtClean="0"/>
              <a:t>SPring-8 II – harmonic RF system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Acc_Lattice_Fig_DA5um-eps-converted-to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541" y="1447800"/>
            <a:ext cx="4912686" cy="321786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01602" y="5035536"/>
            <a:ext cx="7775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0000FF"/>
                </a:solidFill>
              </a:rPr>
              <a:t>Sextupole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 alignment error: 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 = 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10 </a:t>
            </a:r>
            <a:r>
              <a:rPr lang="en-US" altLang="ja-JP" sz="2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altLang="ja-JP" sz="2400" dirty="0" smtClean="0">
                <a:solidFill>
                  <a:srgbClr val="0000FF"/>
                </a:solidFill>
              </a:rPr>
              <a:t>m, cutoff = </a:t>
            </a:r>
            <a:r>
              <a:rPr lang="en-US" altLang="ja-JP" sz="2400" dirty="0" smtClean="0">
                <a:solidFill>
                  <a:srgbClr val="0000FF"/>
                </a:solidFill>
              </a:rPr>
              <a:t>+/-20 </a:t>
            </a:r>
            <a:r>
              <a:rPr lang="en-US" altLang="ja-JP" sz="2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altLang="ja-JP" sz="2400" dirty="0" smtClean="0">
                <a:solidFill>
                  <a:srgbClr val="0000FF"/>
                </a:solidFill>
              </a:rPr>
              <a:t>m</a:t>
            </a:r>
            <a:endParaRPr kumimoji="1" lang="ja-JP" altLang="en-US" sz="2400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52231" y="2254192"/>
            <a:ext cx="34419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  Dynamic aperture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with </a:t>
            </a:r>
            <a:r>
              <a:rPr lang="en-US" altLang="ja-JP" sz="2800" dirty="0" smtClean="0">
                <a:solidFill>
                  <a:srgbClr val="FF0000"/>
                </a:solidFill>
              </a:rPr>
              <a:t>20um </a:t>
            </a:r>
            <a:r>
              <a:rPr lang="en-US" altLang="ja-JP" sz="2800" dirty="0" smtClean="0">
                <a:solidFill>
                  <a:srgbClr val="FF0000"/>
                </a:solidFill>
              </a:rPr>
              <a:t>SX errors</a:t>
            </a:r>
            <a:endParaRPr lang="en-US" altLang="ja-JP" sz="2800" dirty="0" smtClean="0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21113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541463">
              <a:tabLst>
                <a:tab pos="463550" algn="l"/>
              </a:tabLst>
            </a:pPr>
            <a:r>
              <a:rPr lang="en-US" sz="2400" b="1" dirty="0" smtClean="0"/>
              <a:t>	</a:t>
            </a:r>
            <a:r>
              <a:rPr lang="en-US" sz="2800" b="1" dirty="0" smtClean="0"/>
              <a:t>SPring-8 II – dynamic aperture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57200" y="1295400"/>
            <a:ext cx="83764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spcAft>
                <a:spcPts val="1200"/>
              </a:spcAft>
            </a:pPr>
            <a:r>
              <a:rPr lang="en-US" altLang="ja-JP" sz="2400" dirty="0" smtClean="0"/>
              <a:t>- 	Goal: ~10pm.rad = u</a:t>
            </a:r>
            <a:r>
              <a:rPr kumimoji="1" lang="en-US" altLang="ja-JP" sz="2400" dirty="0" smtClean="0"/>
              <a:t>ltimate storage ring</a:t>
            </a:r>
          </a:p>
          <a:p>
            <a:pPr marL="236538" indent="-236538">
              <a:spcAft>
                <a:spcPts val="1200"/>
              </a:spcAft>
            </a:pPr>
            <a:r>
              <a:rPr kumimoji="1" lang="en-US" altLang="ja-JP" sz="2400" dirty="0" smtClean="0"/>
              <a:t>- 	Planned for 2019 with one-year shutdown</a:t>
            </a:r>
          </a:p>
          <a:p>
            <a:pPr marL="236538" indent="-236538">
              <a:spcAft>
                <a:spcPts val="1200"/>
              </a:spcAft>
            </a:pPr>
            <a:r>
              <a:rPr lang="en-US" altLang="ja-JP" sz="2400" dirty="0" smtClean="0"/>
              <a:t>- 	Take full advantage of existing resources</a:t>
            </a:r>
          </a:p>
          <a:p>
            <a:pPr marL="236538" indent="-236538">
              <a:spcAft>
                <a:spcPts val="1200"/>
              </a:spcAft>
            </a:pPr>
            <a:r>
              <a:rPr kumimoji="1" lang="en-US" altLang="ja-JP" sz="2400" dirty="0" smtClean="0"/>
              <a:t>- 	Now under extensive studies for lattice design </a:t>
            </a:r>
            <a:r>
              <a:rPr lang="en-US" altLang="ja-JP" sz="2400" dirty="0" smtClean="0"/>
              <a:t>and technology developments</a:t>
            </a:r>
          </a:p>
          <a:p>
            <a:pPr marL="236538" indent="-236538">
              <a:spcAft>
                <a:spcPts val="1200"/>
              </a:spcAft>
            </a:pPr>
            <a:r>
              <a:rPr lang="en-US" altLang="ja-JP" sz="2400" dirty="0" smtClean="0"/>
              <a:t>- 	Challenging issues clarified</a:t>
            </a:r>
          </a:p>
          <a:p>
            <a:pPr marL="236538" indent="-236538">
              <a:spcAft>
                <a:spcPts val="1200"/>
              </a:spcAft>
            </a:pPr>
            <a:r>
              <a:rPr lang="en-US" altLang="ja-JP" sz="2400" dirty="0" smtClean="0"/>
              <a:t>-  New components proposed and studied, but need more</a:t>
            </a:r>
          </a:p>
          <a:p>
            <a:pPr marL="236538" indent="-236538">
              <a:spcAft>
                <a:spcPts val="1200"/>
              </a:spcAft>
            </a:pPr>
            <a:r>
              <a:rPr lang="en-US" altLang="ja-JP" sz="2400" dirty="0" smtClean="0"/>
              <a:t>- 	A couple of design alternatives. Open to any change. </a:t>
            </a:r>
          </a:p>
          <a:p>
            <a:pPr marL="236538" indent="-236538">
              <a:spcAft>
                <a:spcPts val="1200"/>
              </a:spcAft>
            </a:pPr>
            <a:r>
              <a:rPr lang="en-US" altLang="ja-JP" sz="2400" dirty="0" smtClean="0"/>
              <a:t>- 	R&amp;D will start in FY2012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21113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541463">
              <a:tabLst>
                <a:tab pos="463550" algn="l"/>
              </a:tabLst>
            </a:pPr>
            <a:r>
              <a:rPr lang="en-US" sz="2400" b="1" dirty="0" smtClean="0"/>
              <a:t>	</a:t>
            </a:r>
            <a:r>
              <a:rPr lang="en-US" sz="2800" b="1" dirty="0" smtClean="0"/>
              <a:t>SPring-8 II – Summary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734" y="1600200"/>
            <a:ext cx="678806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2387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PEP-X Design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266403" y="1555542"/>
            <a:ext cx="2517775" cy="34932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tabLst>
                <a:tab pos="463550" algn="l"/>
              </a:tabLst>
            </a:pPr>
            <a:r>
              <a:rPr lang="en-US" b="1" dirty="0">
                <a:solidFill>
                  <a:srgbClr val="000066"/>
                </a:solidFill>
              </a:rPr>
              <a:t>E = 4.5 </a:t>
            </a:r>
            <a:r>
              <a:rPr lang="en-US" b="1" dirty="0" err="1">
                <a:solidFill>
                  <a:srgbClr val="000066"/>
                </a:solidFill>
              </a:rPr>
              <a:t>GeV</a:t>
            </a:r>
            <a:endParaRPr lang="en-US" b="1" dirty="0">
              <a:solidFill>
                <a:srgbClr val="000066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463550" algn="l"/>
              </a:tabLst>
            </a:pPr>
            <a:r>
              <a:rPr lang="en-US" b="1" dirty="0">
                <a:solidFill>
                  <a:srgbClr val="000066"/>
                </a:solidFill>
              </a:rPr>
              <a:t>I = 1.5 A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463550" algn="l"/>
              </a:tabLst>
            </a:pPr>
            <a:r>
              <a:rPr lang="en-US" b="1" dirty="0">
                <a:solidFill>
                  <a:srgbClr val="000066"/>
                </a:solidFill>
                <a:latin typeface="Symbol" pitchFamily="18" charset="2"/>
              </a:rPr>
              <a:t>e</a:t>
            </a:r>
            <a:r>
              <a:rPr lang="en-US" b="1" baseline="-25000" dirty="0">
                <a:solidFill>
                  <a:srgbClr val="000066"/>
                </a:solidFill>
              </a:rPr>
              <a:t>x</a:t>
            </a:r>
            <a:r>
              <a:rPr lang="en-US" b="1" dirty="0">
                <a:solidFill>
                  <a:srgbClr val="000066"/>
                </a:solidFill>
              </a:rPr>
              <a:t> = </a:t>
            </a:r>
            <a:r>
              <a:rPr lang="en-US" b="1" dirty="0" smtClean="0">
                <a:solidFill>
                  <a:srgbClr val="000066"/>
                </a:solidFill>
              </a:rPr>
              <a:t>150 </a:t>
            </a:r>
            <a:r>
              <a:rPr lang="en-US" b="1" dirty="0">
                <a:solidFill>
                  <a:srgbClr val="000066"/>
                </a:solidFill>
              </a:rPr>
              <a:t>p</a:t>
            </a:r>
            <a:r>
              <a:rPr lang="en-US" b="1" dirty="0" smtClean="0">
                <a:solidFill>
                  <a:srgbClr val="000066"/>
                </a:solidFill>
              </a:rPr>
              <a:t>m-</a:t>
            </a:r>
            <a:r>
              <a:rPr lang="en-US" b="1" dirty="0" err="1" smtClean="0">
                <a:solidFill>
                  <a:srgbClr val="000066"/>
                </a:solidFill>
              </a:rPr>
              <a:t>rad</a:t>
            </a:r>
            <a:endParaRPr lang="en-US" b="1" dirty="0">
              <a:solidFill>
                <a:srgbClr val="000066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463550" algn="l"/>
              </a:tabLst>
            </a:pPr>
            <a:r>
              <a:rPr lang="en-US" sz="1400" b="1" dirty="0">
                <a:solidFill>
                  <a:srgbClr val="000066"/>
                </a:solidFill>
              </a:rPr>
              <a:t>(~0.06 nm-</a:t>
            </a:r>
            <a:r>
              <a:rPr lang="en-US" sz="1400" b="1" dirty="0" err="1">
                <a:solidFill>
                  <a:srgbClr val="000066"/>
                </a:solidFill>
              </a:rPr>
              <a:t>rad</a:t>
            </a:r>
            <a:r>
              <a:rPr lang="en-US" sz="1400" b="1" dirty="0">
                <a:solidFill>
                  <a:srgbClr val="000066"/>
                </a:solidFill>
              </a:rPr>
              <a:t> w/o IBS)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463550" algn="l"/>
              </a:tabLst>
            </a:pPr>
            <a:r>
              <a:rPr lang="en-US" b="1" dirty="0" err="1">
                <a:solidFill>
                  <a:srgbClr val="000066"/>
                </a:solidFill>
                <a:latin typeface="Symbol" pitchFamily="18" charset="2"/>
              </a:rPr>
              <a:t>e</a:t>
            </a:r>
            <a:r>
              <a:rPr lang="en-US" b="1" baseline="-25000" dirty="0" err="1">
                <a:solidFill>
                  <a:srgbClr val="000066"/>
                </a:solidFill>
              </a:rPr>
              <a:t>y</a:t>
            </a:r>
            <a:r>
              <a:rPr lang="en-US" b="1" dirty="0">
                <a:solidFill>
                  <a:srgbClr val="000066"/>
                </a:solidFill>
              </a:rPr>
              <a:t> = 8 pm-</a:t>
            </a:r>
            <a:r>
              <a:rPr lang="en-US" b="1" dirty="0" err="1">
                <a:solidFill>
                  <a:srgbClr val="000066"/>
                </a:solidFill>
              </a:rPr>
              <a:t>rad</a:t>
            </a:r>
            <a:endParaRPr lang="en-US" b="1" dirty="0">
              <a:solidFill>
                <a:srgbClr val="000066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463550" algn="l"/>
              </a:tabLst>
            </a:pPr>
            <a:r>
              <a:rPr lang="en-US" b="1" dirty="0">
                <a:solidFill>
                  <a:srgbClr val="000066"/>
                </a:solidFill>
                <a:sym typeface="Symbol" pitchFamily="18" charset="2"/>
              </a:rPr>
              <a:t></a:t>
            </a:r>
            <a:r>
              <a:rPr lang="en-US" b="1" baseline="-25000" dirty="0">
                <a:solidFill>
                  <a:srgbClr val="000066"/>
                </a:solidFill>
                <a:sym typeface="Symbol" pitchFamily="18" charset="2"/>
              </a:rPr>
              <a:t>s</a:t>
            </a:r>
            <a:r>
              <a:rPr lang="en-US" b="1" dirty="0">
                <a:solidFill>
                  <a:srgbClr val="000066"/>
                </a:solidFill>
                <a:sym typeface="Symbol" pitchFamily="18" charset="2"/>
              </a:rPr>
              <a:t> = 3/6 mm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463550" algn="l"/>
              </a:tabLst>
            </a:pPr>
            <a:r>
              <a:rPr lang="en-US" sz="1400" b="1" dirty="0">
                <a:solidFill>
                  <a:srgbClr val="000066"/>
                </a:solidFill>
                <a:sym typeface="Symbol" pitchFamily="18" charset="2"/>
              </a:rPr>
              <a:t>(without/with 3rd harm </a:t>
            </a:r>
            <a:r>
              <a:rPr lang="en-US" sz="1400" b="1" dirty="0" err="1">
                <a:solidFill>
                  <a:srgbClr val="000066"/>
                </a:solidFill>
                <a:sym typeface="Symbol" pitchFamily="18" charset="2"/>
              </a:rPr>
              <a:t>rf</a:t>
            </a:r>
            <a:r>
              <a:rPr lang="en-US" sz="1400" b="1" dirty="0" smtClean="0">
                <a:solidFill>
                  <a:srgbClr val="000066"/>
                </a:solidFill>
                <a:sym typeface="Symbol" pitchFamily="18" charset="2"/>
              </a:rPr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Symbol"/>
              <a:buChar char="t"/>
              <a:tabLst>
                <a:tab pos="463550" algn="l"/>
              </a:tabLst>
            </a:pPr>
            <a:r>
              <a:rPr lang="en-US" b="1" dirty="0" smtClean="0">
                <a:solidFill>
                  <a:srgbClr val="000066"/>
                </a:solidFill>
                <a:sym typeface="Symbol" pitchFamily="18" charset="2"/>
              </a:rPr>
              <a:t> = ~1 h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463550" algn="l"/>
              </a:tabLst>
            </a:pPr>
            <a:r>
              <a:rPr lang="en-US" b="1" dirty="0" smtClean="0">
                <a:solidFill>
                  <a:srgbClr val="000066"/>
                </a:solidFill>
                <a:sym typeface="Symbol" pitchFamily="18" charset="2"/>
              </a:rPr>
              <a:t>top-up injection every few seconds </a:t>
            </a:r>
            <a:r>
              <a:rPr lang="en-US" sz="1400" b="1" dirty="0" smtClean="0">
                <a:solidFill>
                  <a:srgbClr val="000066"/>
                </a:solidFill>
                <a:sym typeface="Symbol" pitchFamily="18" charset="2"/>
              </a:rPr>
              <a:t>(~7 </a:t>
            </a:r>
            <a:r>
              <a:rPr lang="en-US" sz="1400" b="1" dirty="0" err="1" smtClean="0">
                <a:solidFill>
                  <a:srgbClr val="000066"/>
                </a:solidFill>
                <a:sym typeface="Symbol" pitchFamily="18" charset="2"/>
              </a:rPr>
              <a:t>nC</a:t>
            </a:r>
            <a:r>
              <a:rPr lang="en-US" sz="1400" b="1" dirty="0" smtClean="0">
                <a:solidFill>
                  <a:srgbClr val="000066"/>
                </a:solidFill>
                <a:sym typeface="Symbol" pitchFamily="18" charset="2"/>
              </a:rPr>
              <a:t>, multiple bunches)</a:t>
            </a: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0" y="2286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b="1" dirty="0" smtClean="0"/>
              <a:t>	</a:t>
            </a:r>
            <a:r>
              <a:rPr lang="en-US" sz="2800" b="1" dirty="0" smtClean="0"/>
              <a:t>PEP-X </a:t>
            </a:r>
            <a:r>
              <a:rPr lang="en-US" sz="2800" b="1" dirty="0"/>
              <a:t>Baseline </a:t>
            </a:r>
            <a:r>
              <a:rPr lang="en-US" sz="2800" b="1" dirty="0" smtClean="0"/>
              <a:t>Concept  </a:t>
            </a:r>
            <a:r>
              <a:rPr lang="en-US" sz="2000" b="1" dirty="0" smtClean="0"/>
              <a:t>(consolidated experimental halls)</a:t>
            </a:r>
            <a:endParaRPr lang="en-US" sz="2000" b="1" dirty="0"/>
          </a:p>
        </p:txBody>
      </p:sp>
      <p:pic>
        <p:nvPicPr>
          <p:cNvPr id="5" name="Picture 4" descr="pep-x_expt halls fig 1_11-4-10.png"/>
          <p:cNvPicPr>
            <a:picLocks noChangeAspect="1"/>
          </p:cNvPicPr>
          <p:nvPr/>
        </p:nvPicPr>
        <p:blipFill>
          <a:blip r:embed="rId2" cstate="print"/>
          <a:srcRect t="8094"/>
          <a:stretch>
            <a:fillRect/>
          </a:stretch>
        </p:blipFill>
        <p:spPr>
          <a:xfrm>
            <a:off x="3276600" y="1078167"/>
            <a:ext cx="4948488" cy="3717637"/>
          </a:xfrm>
          <a:prstGeom prst="rect">
            <a:avLst/>
          </a:prstGeom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735623" y="4800600"/>
            <a:ext cx="2982794" cy="781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defTabSz="1541463">
              <a:spcBef>
                <a:spcPct val="20000"/>
              </a:spcBef>
              <a:buFontTx/>
              <a:buChar char="•"/>
            </a:pPr>
            <a:r>
              <a:rPr lang="en-US" sz="1400" dirty="0"/>
              <a:t>2 arcs of DBA cells </a:t>
            </a:r>
            <a:r>
              <a:rPr lang="en-US" sz="1400" dirty="0" smtClean="0"/>
              <a:t>with 32 </a:t>
            </a:r>
            <a:r>
              <a:rPr lang="en-US" sz="1400" dirty="0"/>
              <a:t>ID beam lines (4.3-m straights)</a:t>
            </a:r>
          </a:p>
          <a:p>
            <a:pPr marL="171450" indent="-171450" defTabSz="1541463">
              <a:spcBef>
                <a:spcPct val="20000"/>
              </a:spcBef>
              <a:buFontTx/>
              <a:buChar char="•"/>
            </a:pPr>
            <a:r>
              <a:rPr lang="en-US" sz="1400" dirty="0"/>
              <a:t>4 arcs of TME </a:t>
            </a:r>
            <a:r>
              <a:rPr lang="en-US" sz="1400" dirty="0" smtClean="0"/>
              <a:t>cells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5547895" y="4803312"/>
            <a:ext cx="3336798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 defTabSz="1541463">
              <a:spcBef>
                <a:spcPct val="20000"/>
              </a:spcBef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~90 m damping wigglers</a:t>
            </a:r>
          </a:p>
          <a:p>
            <a:pPr marL="171450" lvl="0" indent="-171450" defTabSz="1541463">
              <a:spcBef>
                <a:spcPct val="20000"/>
              </a:spcBef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6 ea 120-m straights for injection, RF, damping wigglers long IDs, etc.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990600" y="5715000"/>
            <a:ext cx="72390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defTabSz="1541463">
              <a:spcBef>
                <a:spcPct val="20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Same coherent flux as 11-pm USR:  higher </a:t>
            </a:r>
            <a:r>
              <a:rPr lang="en-US" b="1" dirty="0" err="1" smtClean="0">
                <a:solidFill>
                  <a:srgbClr val="FF0000"/>
                </a:solidFill>
              </a:rPr>
              <a:t>emittance</a:t>
            </a:r>
            <a:r>
              <a:rPr lang="en-US" b="1" dirty="0" smtClean="0">
                <a:solidFill>
                  <a:srgbClr val="FF0000"/>
                </a:solidFill>
              </a:rPr>
              <a:t> and current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PEP-X: Diffraction-Limited Storage Ring at SLAC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14915" r="3451" b="6232"/>
          <a:stretch>
            <a:fillRect/>
          </a:stretch>
        </p:blipFill>
        <p:spPr bwMode="auto">
          <a:xfrm>
            <a:off x="457200" y="1066800"/>
            <a:ext cx="474758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4"/>
          <p:cNvGrpSpPr/>
          <p:nvPr/>
        </p:nvGrpSpPr>
        <p:grpSpPr>
          <a:xfrm>
            <a:off x="16611600" y="24765000"/>
            <a:ext cx="5867400" cy="2762310"/>
            <a:chOff x="762000" y="34347090"/>
            <a:chExt cx="5867400" cy="2838510"/>
          </a:xfrm>
        </p:grpSpPr>
        <p:pic>
          <p:nvPicPr>
            <p:cNvPr id="6" name="Picture 5" descr="ultimate_cell.tif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0" y="34747200"/>
              <a:ext cx="5867400" cy="2438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62000" y="34347090"/>
              <a:ext cx="5867400" cy="411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/>
                <a:t>7BA cell</a:t>
              </a:r>
              <a:endParaRPr lang="en-US" sz="2000" b="1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9368"/>
          <a:stretch>
            <a:fillRect/>
          </a:stretch>
        </p:blipFill>
        <p:spPr bwMode="auto">
          <a:xfrm>
            <a:off x="644757" y="4596389"/>
            <a:ext cx="4003443" cy="180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5105400" y="762000"/>
            <a:ext cx="3847531" cy="4052391"/>
            <a:chOff x="5105400" y="762000"/>
            <a:chExt cx="3847531" cy="4052391"/>
          </a:xfrm>
        </p:grpSpPr>
        <p:sp>
          <p:nvSpPr>
            <p:cNvPr id="12" name="TextBox 11"/>
            <p:cNvSpPr txBox="1"/>
            <p:nvPr/>
          </p:nvSpPr>
          <p:spPr>
            <a:xfrm>
              <a:off x="5119048" y="762000"/>
              <a:ext cx="3833883" cy="4052391"/>
            </a:xfrm>
            <a:prstGeom prst="rect">
              <a:avLst/>
            </a:prstGeom>
            <a:solidFill>
              <a:srgbClr val="CCFFFF"/>
            </a:solidFill>
          </p:spPr>
          <p:txBody>
            <a:bodyPr wrap="square" rIns="0" rtlCol="0">
              <a:spAutoFit/>
            </a:bodyPr>
            <a:lstStyle/>
            <a:p>
              <a:pPr>
                <a:spcAft>
                  <a:spcPts val="200"/>
                </a:spcAft>
                <a:tabLst>
                  <a:tab pos="2060575" algn="l"/>
                </a:tabLst>
              </a:pPr>
              <a:r>
                <a:rPr lang="en-US" sz="1600" dirty="0" smtClean="0"/>
                <a:t>Energy	4.5-5 </a:t>
              </a:r>
              <a:r>
                <a:rPr lang="en-US" sz="1600" dirty="0" err="1" smtClean="0"/>
                <a:t>GeV</a:t>
              </a:r>
              <a:endParaRPr lang="en-US" sz="1600" dirty="0" smtClean="0"/>
            </a:p>
            <a:p>
              <a:pPr>
                <a:spcAft>
                  <a:spcPts val="200"/>
                </a:spcAft>
                <a:tabLst>
                  <a:tab pos="2060575" algn="l"/>
                </a:tabLst>
              </a:pPr>
              <a:r>
                <a:rPr lang="en-US" sz="1600" dirty="0" smtClean="0"/>
                <a:t>Current	200 </a:t>
              </a:r>
              <a:r>
                <a:rPr lang="en-US" sz="1600" dirty="0" err="1" smtClean="0"/>
                <a:t>mA</a:t>
              </a:r>
              <a:endParaRPr lang="en-US" sz="1600" dirty="0" smtClean="0"/>
            </a:p>
            <a:p>
              <a:pPr>
                <a:spcAft>
                  <a:spcPts val="200"/>
                </a:spcAft>
                <a:tabLst>
                  <a:tab pos="2060575" algn="l"/>
                </a:tabLst>
              </a:pPr>
              <a:r>
                <a:rPr lang="en-US" sz="1600" dirty="0" err="1" smtClean="0"/>
                <a:t>Emittance</a:t>
              </a:r>
              <a:r>
                <a:rPr lang="en-US" sz="1600" dirty="0" smtClean="0"/>
                <a:t> (x/y)	11/11 pm</a:t>
              </a:r>
            </a:p>
            <a:p>
              <a:pPr>
                <a:spcAft>
                  <a:spcPts val="200"/>
                </a:spcAft>
                <a:tabLst>
                  <a:tab pos="2060575" algn="l"/>
                </a:tabLst>
              </a:pPr>
              <a:r>
                <a:rPr lang="en-US" sz="1600" dirty="0" smtClean="0"/>
                <a:t>Bunch size (x/y, ID)	7.4/7.4 </a:t>
              </a:r>
              <a:r>
                <a:rPr lang="en-US" sz="1600" dirty="0" smtClean="0">
                  <a:latin typeface="Symbol" pitchFamily="18" charset="2"/>
                </a:rPr>
                <a:t>m</a:t>
              </a:r>
              <a:r>
                <a:rPr lang="en-US" sz="1600" dirty="0" smtClean="0"/>
                <a:t>m </a:t>
              </a:r>
              <a:r>
                <a:rPr lang="en-US" sz="1600" dirty="0" err="1" smtClean="0"/>
                <a:t>rms</a:t>
              </a:r>
              <a:r>
                <a:rPr lang="en-US" sz="1600" dirty="0" smtClean="0"/>
                <a:t>†</a:t>
              </a:r>
            </a:p>
            <a:p>
              <a:pPr>
                <a:spcAft>
                  <a:spcPts val="200"/>
                </a:spcAft>
                <a:tabLst>
                  <a:tab pos="2060575" algn="l"/>
                </a:tabLst>
              </a:pPr>
              <a:r>
                <a:rPr lang="en-US" sz="1600" dirty="0" smtClean="0"/>
                <a:t>Bunch length	4 mm </a:t>
              </a:r>
              <a:r>
                <a:rPr lang="en-US" sz="1600" dirty="0" err="1" smtClean="0"/>
                <a:t>rms</a:t>
              </a:r>
              <a:r>
                <a:rPr lang="en-US" sz="1600" dirty="0" smtClean="0"/>
                <a:t>*</a:t>
              </a:r>
            </a:p>
            <a:p>
              <a:pPr>
                <a:spcAft>
                  <a:spcPts val="200"/>
                </a:spcAft>
                <a:tabLst>
                  <a:tab pos="2060575" algn="l"/>
                </a:tabLst>
              </a:pPr>
              <a:r>
                <a:rPr lang="en-US" sz="1600" dirty="0" smtClean="0"/>
                <a:t>Lifetime	&gt;2 h*</a:t>
              </a:r>
            </a:p>
            <a:p>
              <a:pPr>
                <a:spcAft>
                  <a:spcPts val="200"/>
                </a:spcAft>
                <a:tabLst>
                  <a:tab pos="2060575" algn="l"/>
                </a:tabLst>
              </a:pPr>
              <a:r>
                <a:rPr lang="en-US" sz="1600" dirty="0" smtClean="0"/>
                <a:t>Damping wigglers	~90 m</a:t>
              </a:r>
            </a:p>
            <a:p>
              <a:pPr>
                <a:spcAft>
                  <a:spcPts val="200"/>
                </a:spcAft>
                <a:tabLst>
                  <a:tab pos="2060575" algn="l"/>
                </a:tabLst>
              </a:pPr>
              <a:r>
                <a:rPr lang="en-US" sz="1600" dirty="0" smtClean="0"/>
                <a:t>ID length (arc)	~4 m</a:t>
              </a:r>
            </a:p>
            <a:p>
              <a:pPr>
                <a:spcAft>
                  <a:spcPts val="200"/>
                </a:spcAft>
                <a:tabLst>
                  <a:tab pos="2060575" algn="l"/>
                </a:tabLst>
              </a:pPr>
              <a:r>
                <a:rPr lang="en-US" sz="1600" dirty="0" smtClean="0"/>
                <a:t>ID length (straight)	&lt;100 m</a:t>
              </a:r>
            </a:p>
            <a:p>
              <a:pPr>
                <a:spcAft>
                  <a:spcPts val="200"/>
                </a:spcAft>
                <a:tabLst>
                  <a:tab pos="2060575" algn="l"/>
                </a:tabLst>
              </a:pPr>
              <a:r>
                <a:rPr lang="en-US" sz="1600" dirty="0" smtClean="0"/>
                <a:t>Beta at ID center, (x/y)	4.92/0.8-5 m</a:t>
              </a:r>
            </a:p>
            <a:p>
              <a:pPr>
                <a:spcAft>
                  <a:spcPts val="200"/>
                </a:spcAft>
                <a:tabLst>
                  <a:tab pos="2060575" algn="l"/>
                </a:tabLst>
              </a:pPr>
              <a:r>
                <a:rPr lang="en-US" sz="1600" dirty="0" smtClean="0"/>
                <a:t>Circumference	2199.32 m</a:t>
              </a:r>
            </a:p>
            <a:p>
              <a:pPr>
                <a:spcAft>
                  <a:spcPts val="600"/>
                </a:spcAft>
                <a:tabLst>
                  <a:tab pos="2060575" algn="l"/>
                </a:tabLst>
              </a:pPr>
              <a:r>
                <a:rPr lang="en-US" sz="1600" dirty="0" smtClean="0"/>
                <a:t>Harmonic number	3492</a:t>
              </a:r>
            </a:p>
            <a:p>
              <a:pPr marL="109538" indent="-109538">
                <a:spcAft>
                  <a:spcPts val="600"/>
                </a:spcAft>
              </a:pPr>
              <a:r>
                <a:rPr lang="en-US" sz="1400" dirty="0" smtClean="0"/>
                <a:t>† </a:t>
              </a:r>
              <a:r>
                <a:rPr lang="en-US" sz="1200" dirty="0" smtClean="0"/>
                <a:t>Vertical beam size can be reduced towards 1 </a:t>
              </a:r>
              <a:r>
                <a:rPr lang="en-US" sz="1200" dirty="0" smtClean="0">
                  <a:latin typeface="Symbol" pitchFamily="18" charset="2"/>
                </a:rPr>
                <a:t>m</a:t>
              </a:r>
              <a:r>
                <a:rPr lang="en-US" sz="1200" dirty="0" smtClean="0"/>
                <a:t>m </a:t>
              </a:r>
            </a:p>
            <a:p>
              <a:pPr marL="109538" indent="-109538"/>
              <a:r>
                <a:rPr lang="en-US" sz="1200" dirty="0" smtClean="0"/>
                <a:t>*	Harmonic cavity system would increase bunch length to ~8 mm and double the lifetime 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105400" y="1309048"/>
              <a:ext cx="3200400" cy="304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00600" y="4876800"/>
            <a:ext cx="4190999" cy="1757135"/>
            <a:chOff x="4800600" y="4876800"/>
            <a:chExt cx="4190999" cy="1757135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b="11840"/>
            <a:stretch>
              <a:fillRect/>
            </a:stretch>
          </p:blipFill>
          <p:spPr bwMode="auto">
            <a:xfrm>
              <a:off x="4800600" y="4876800"/>
              <a:ext cx="2590800" cy="1757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7391400" y="5188803"/>
              <a:ext cx="1600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sufficient </a:t>
              </a:r>
              <a:r>
                <a:rPr lang="en-US" sz="1600" dirty="0" err="1" smtClean="0"/>
                <a:t>dynap</a:t>
              </a:r>
              <a:r>
                <a:rPr lang="en-US" sz="1600" dirty="0" smtClean="0"/>
                <a:t> for off-axis injection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2286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b="1" dirty="0" smtClean="0"/>
              <a:t>	</a:t>
            </a:r>
            <a:r>
              <a:rPr lang="en-US" sz="2800" b="1" dirty="0" err="1" smtClean="0"/>
              <a:t>Multibend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Achromat</a:t>
            </a:r>
            <a:r>
              <a:rPr lang="en-US" sz="2800" b="1" dirty="0" smtClean="0"/>
              <a:t> Cells</a:t>
            </a:r>
            <a:endParaRPr lang="en-US" sz="28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5943600" y="3688388"/>
            <a:ext cx="3048000" cy="2730034"/>
            <a:chOff x="6019800" y="1021388"/>
            <a:chExt cx="3048000" cy="2730034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54763" y="1021388"/>
              <a:ext cx="2636837" cy="2102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6019800" y="2920425"/>
              <a:ext cx="30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optimizing </a:t>
              </a:r>
              <a:r>
                <a:rPr lang="en-US" sz="1600" dirty="0" err="1" smtClean="0"/>
                <a:t>dynap</a:t>
              </a:r>
              <a:r>
                <a:rPr lang="en-US" sz="1600" dirty="0" smtClean="0"/>
                <a:t> and lifetime </a:t>
              </a:r>
            </a:p>
            <a:p>
              <a:pPr algn="ctr"/>
              <a:r>
                <a:rPr lang="en-US" sz="1600" dirty="0" smtClean="0"/>
                <a:t>with ELEGANT</a:t>
              </a:r>
            </a:p>
            <a:p>
              <a:pPr algn="ctr"/>
              <a:r>
                <a:rPr lang="en-US" sz="1400" dirty="0" smtClean="0"/>
                <a:t>M. Borland</a:t>
              </a:r>
              <a:endParaRPr lang="en-US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95400" y="1143000"/>
            <a:ext cx="7010400" cy="2381310"/>
            <a:chOff x="1295400" y="1200090"/>
            <a:chExt cx="7010400" cy="2381310"/>
          </a:xfrm>
        </p:grpSpPr>
        <p:grpSp>
          <p:nvGrpSpPr>
            <p:cNvPr id="2" name="Group 1"/>
            <p:cNvGrpSpPr/>
            <p:nvPr/>
          </p:nvGrpSpPr>
          <p:grpSpPr>
            <a:xfrm>
              <a:off x="1295400" y="1200090"/>
              <a:ext cx="5410200" cy="2381310"/>
              <a:chOff x="762000" y="34347090"/>
              <a:chExt cx="5867400" cy="2838510"/>
            </a:xfrm>
          </p:grpSpPr>
          <p:pic>
            <p:nvPicPr>
              <p:cNvPr id="3" name="Picture 2" descr="ultimate_cell.tif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62000" y="34747200"/>
                <a:ext cx="5867400" cy="2438400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762000" y="34347090"/>
                <a:ext cx="5867400" cy="41114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smtClean="0"/>
                  <a:t>7BA cell</a:t>
                </a:r>
                <a:endParaRPr lang="en-US" sz="2000" b="1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705600" y="22098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modified from MAX-4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8600" y="3733800"/>
            <a:ext cx="6019800" cy="2209800"/>
            <a:chOff x="228600" y="3733800"/>
            <a:chExt cx="6019800" cy="2209800"/>
          </a:xfrm>
        </p:grpSpPr>
        <p:grpSp>
          <p:nvGrpSpPr>
            <p:cNvPr id="7" name="Group 6"/>
            <p:cNvGrpSpPr/>
            <p:nvPr/>
          </p:nvGrpSpPr>
          <p:grpSpPr>
            <a:xfrm>
              <a:off x="228600" y="3733800"/>
              <a:ext cx="6019800" cy="1843489"/>
              <a:chOff x="228600" y="1143000"/>
              <a:chExt cx="6019800" cy="1843489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8600" y="1143000"/>
                <a:ext cx="4135395" cy="1843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4343400" y="1524000"/>
                <a:ext cx="1905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cancelling all 3</a:t>
                </a:r>
                <a:r>
                  <a:rPr lang="en-US" sz="1600" baseline="30000" dirty="0" smtClean="0"/>
                  <a:t>rd</a:t>
                </a:r>
                <a:r>
                  <a:rPr lang="en-US" sz="1600" dirty="0" smtClean="0"/>
                  <a:t> and 4</a:t>
                </a:r>
                <a:r>
                  <a:rPr lang="en-US" sz="1600" baseline="30000" dirty="0" smtClean="0"/>
                  <a:t>th</a:t>
                </a:r>
                <a:r>
                  <a:rPr lang="en-US" sz="1600" dirty="0" smtClean="0"/>
                  <a:t> order resonances except</a:t>
                </a:r>
              </a:p>
              <a:p>
                <a:r>
                  <a:rPr lang="en-US" sz="1600" dirty="0" smtClean="0"/>
                  <a:t>2</a:t>
                </a:r>
                <a:r>
                  <a:rPr lang="en-US" sz="1600" dirty="0" smtClean="0">
                    <a:latin typeface="Symbol" pitchFamily="18" charset="2"/>
                  </a:rPr>
                  <a:t>n</a:t>
                </a:r>
                <a:r>
                  <a:rPr lang="en-US" sz="1600" baseline="-25000" dirty="0" smtClean="0"/>
                  <a:t>x</a:t>
                </a:r>
                <a:r>
                  <a:rPr lang="en-US" sz="1600" dirty="0" smtClean="0"/>
                  <a:t>-2</a:t>
                </a:r>
                <a:r>
                  <a:rPr lang="en-US" sz="1600" dirty="0" smtClean="0">
                    <a:latin typeface="Symbol" pitchFamily="18" charset="2"/>
                  </a:rPr>
                  <a:t>n</a:t>
                </a:r>
                <a:r>
                  <a:rPr lang="en-US" sz="1600" baseline="-25000" dirty="0" smtClean="0"/>
                  <a:t>y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752600" y="5635823"/>
              <a:ext cx="3124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Y.Cai</a:t>
              </a:r>
              <a:r>
                <a:rPr lang="en-US" sz="1400" dirty="0" smtClean="0"/>
                <a:t> et al., SLAC-PUB-14785, 2011 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66162"/>
            <a:ext cx="8686800" cy="492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6797" y="1416268"/>
            <a:ext cx="737760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0" y="2286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b="1" dirty="0" smtClean="0"/>
              <a:t>	</a:t>
            </a:r>
            <a:r>
              <a:rPr lang="en-US" sz="2800" b="1" dirty="0" smtClean="0"/>
              <a:t>USRs - Spectral Brightness</a:t>
            </a:r>
            <a:endParaRPr lang="en-US" sz="2800" b="1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5766" y="1828800"/>
            <a:ext cx="4495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903" y="1143000"/>
            <a:ext cx="7226497" cy="483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0" y="2286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b="1" dirty="0" smtClean="0"/>
              <a:t>	</a:t>
            </a:r>
            <a:r>
              <a:rPr lang="en-US" sz="2800" b="1" dirty="0" smtClean="0"/>
              <a:t>USRs – Coherent Fraction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r="22657"/>
          <a:stretch>
            <a:fillRect/>
          </a:stretch>
        </p:blipFill>
        <p:spPr bwMode="auto">
          <a:xfrm>
            <a:off x="3276600" y="4867246"/>
            <a:ext cx="2743200" cy="168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91440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463550"/>
            <a:r>
              <a:rPr lang="en-US" sz="2800" b="1" dirty="0" smtClean="0"/>
              <a:t>PEP-X Soft X-ray FEL in switched bypass</a:t>
            </a:r>
            <a:endParaRPr lang="en-US" sz="28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600200" y="1295400"/>
            <a:ext cx="5867400" cy="3505200"/>
            <a:chOff x="1600200" y="1295400"/>
            <a:chExt cx="5867400" cy="3505200"/>
          </a:xfrm>
        </p:grpSpPr>
        <p:grpSp>
          <p:nvGrpSpPr>
            <p:cNvPr id="7" name="Group 6"/>
            <p:cNvGrpSpPr/>
            <p:nvPr/>
          </p:nvGrpSpPr>
          <p:grpSpPr>
            <a:xfrm>
              <a:off x="1600200" y="1295400"/>
              <a:ext cx="5867400" cy="3505200"/>
              <a:chOff x="1828800" y="1295400"/>
              <a:chExt cx="5867400" cy="3505200"/>
            </a:xfrm>
          </p:grpSpPr>
          <p:pic>
            <p:nvPicPr>
              <p:cNvPr id="2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9130"/>
              <a:stretch>
                <a:fillRect/>
              </a:stretch>
            </p:blipFill>
            <p:spPr bwMode="auto">
              <a:xfrm>
                <a:off x="1828800" y="1295400"/>
                <a:ext cx="5867400" cy="3505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2819400" y="1997839"/>
                <a:ext cx="4191000" cy="143116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rIns="0" rtlCol="0">
                <a:spAutoFit/>
              </a:bodyPr>
              <a:lstStyle/>
              <a:p>
                <a:pPr marL="0" marR="0" lvl="2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E</a:t>
                </a:r>
                <a:r>
                  <a:rPr kumimoji="0" lang="en-US" sz="1800" b="1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e</a:t>
                </a:r>
                <a:r>
                  <a:rPr kumimoji="0" lang="en-US" sz="18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-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 = 4.5 </a:t>
                </a:r>
                <a:r>
                  <a:rPr kumimoji="0" lang="en-US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GeV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	</a:t>
                </a:r>
                <a:r>
                  <a:rPr kumimoji="0" lang="en-US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Symbol" pitchFamily="18" charset="2"/>
                  </a:rPr>
                  <a:t>e</a:t>
                </a:r>
                <a:r>
                  <a:rPr kumimoji="0" lang="en-US" sz="1800" b="1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x,y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 = ~11 pm-</a:t>
                </a:r>
                <a:r>
                  <a:rPr kumimoji="0" lang="en-US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rad</a:t>
                </a: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  <a:p>
                <a:pPr marL="0" marR="0" lvl="2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Symbol" pitchFamily="18" charset="2"/>
                  </a:rPr>
                  <a:t>l</a:t>
                </a:r>
                <a:r>
                  <a:rPr kumimoji="0" lang="en-US" sz="1800" b="1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/>
                  </a:rPr>
                  <a:t>FEL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/>
                  </a:rPr>
                  <a:t> = 1 nm	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Symbol" pitchFamily="18" charset="2"/>
                  </a:rPr>
                  <a:t>l/4p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 = </a:t>
                </a:r>
                <a:r>
                  <a:rPr lang="en-US" b="1" kern="0" dirty="0" smtClean="0">
                    <a:solidFill>
                      <a:srgbClr val="000066"/>
                    </a:solidFill>
                  </a:rPr>
                  <a:t>80 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pm-</a:t>
                </a:r>
                <a:r>
                  <a:rPr kumimoji="0" lang="en-US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rad</a:t>
                </a: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  <a:p>
                <a:pPr marL="0" marR="0" lvl="2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I</a:t>
                </a:r>
                <a:r>
                  <a:rPr kumimoji="0" lang="en-US" sz="1800" b="1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pk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 = 300 </a:t>
                </a:r>
                <a:r>
                  <a:rPr kumimoji="0" lang="en-US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Apk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	L</a:t>
                </a:r>
                <a:r>
                  <a:rPr kumimoji="0" lang="en-US" sz="18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ID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 = 50-100 m</a:t>
                </a:r>
              </a:p>
              <a:p>
                <a:pPr marL="0" marR="0" lvl="2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P</a:t>
                </a:r>
                <a:r>
                  <a:rPr kumimoji="0" lang="en-US" sz="1800" b="1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pk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 = few hundred kW    rep rate:  kHz</a:t>
                </a: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2895600" y="3544669"/>
                <a:ext cx="38862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Can</a:t>
                </a:r>
                <a:r>
                  <a:rPr kumimoji="0" lang="en-US" sz="1800" b="0" i="0" u="none" strike="noStrike" kern="0" cap="none" spc="0" normalizeH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inject special short, high peak current bunch to </a:t>
                </a:r>
                <a:r>
                  <a:rPr kumimoji="0" lang="en-US" sz="1800" b="0" i="0" u="none" strike="noStrike" kern="0" cap="none" spc="0" normalizeH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lase</a:t>
                </a:r>
                <a:r>
                  <a:rPr kumimoji="0" lang="en-US" sz="1800" b="0" i="0" u="none" strike="noStrike" kern="0" cap="none" spc="0" normalizeH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for a few turns</a:t>
                </a: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200400" y="1600200"/>
              <a:ext cx="2819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5009</TotalTime>
  <Words>670</Words>
  <Application>Microsoft Office PowerPoint</Application>
  <PresentationFormat>On-screen Show (4:3)</PresentationFormat>
  <Paragraphs>213</Paragraphs>
  <Slides>26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2_Default Design</vt:lpstr>
      <vt:lpstr>ｸﾞﾗﾌ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SLAC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SLAC</dc:creator>
  <cp:lastModifiedBy>Bob H</cp:lastModifiedBy>
  <cp:revision>156</cp:revision>
  <dcterms:created xsi:type="dcterms:W3CDTF">2011-05-27T18:01:10Z</dcterms:created>
  <dcterms:modified xsi:type="dcterms:W3CDTF">2012-03-06T14:45:42Z</dcterms:modified>
</cp:coreProperties>
</file>